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557" name="Group 1556"/>
          <p:cNvGrpSpPr/>
          <p:nvPr/>
        </p:nvGrpSpPr>
        <p:grpSpPr>
          <a:xfrm>
            <a:off x="0" y="420256"/>
            <a:ext cx="12188952" cy="3795497"/>
            <a:chOff x="0" y="420256"/>
            <a:chExt cx="12188952" cy="3795497"/>
          </a:xfrm>
        </p:grpSpPr>
        <p:cxnSp>
          <p:nvCxnSpPr>
            <p:cNvPr id="1558" name="Straight Connector 1557"/>
            <p:cNvCxnSpPr/>
            <p:nvPr/>
          </p:nvCxnSpPr>
          <p:spPr>
            <a:xfrm>
              <a:off x="0" y="4215753"/>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9" name="Straight Connector 1558"/>
            <p:cNvCxnSpPr/>
            <p:nvPr/>
          </p:nvCxnSpPr>
          <p:spPr>
            <a:xfrm>
              <a:off x="0" y="379403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0" name="Straight Connector 1559"/>
            <p:cNvCxnSpPr/>
            <p:nvPr/>
          </p:nvCxnSpPr>
          <p:spPr>
            <a:xfrm>
              <a:off x="0" y="337231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1" name="Straight Connector 1560"/>
            <p:cNvCxnSpPr/>
            <p:nvPr/>
          </p:nvCxnSpPr>
          <p:spPr>
            <a:xfrm>
              <a:off x="0" y="295058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2" name="Straight Connector 1561"/>
            <p:cNvCxnSpPr/>
            <p:nvPr/>
          </p:nvCxnSpPr>
          <p:spPr>
            <a:xfrm>
              <a:off x="0" y="252886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3" name="Straight Connector 1562"/>
            <p:cNvCxnSpPr/>
            <p:nvPr/>
          </p:nvCxnSpPr>
          <p:spPr>
            <a:xfrm>
              <a:off x="0" y="2107144"/>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4" name="Straight Connector 1563"/>
            <p:cNvCxnSpPr/>
            <p:nvPr/>
          </p:nvCxnSpPr>
          <p:spPr>
            <a:xfrm>
              <a:off x="0" y="168542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5" name="Straight Connector 1564"/>
            <p:cNvCxnSpPr/>
            <p:nvPr/>
          </p:nvCxnSpPr>
          <p:spPr>
            <a:xfrm>
              <a:off x="0" y="126370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6" name="Straight Connector 1565"/>
            <p:cNvCxnSpPr/>
            <p:nvPr/>
          </p:nvCxnSpPr>
          <p:spPr>
            <a:xfrm>
              <a:off x="0" y="84197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7" name="Straight Connector 1566"/>
            <p:cNvCxnSpPr/>
            <p:nvPr/>
          </p:nvCxnSpPr>
          <p:spPr>
            <a:xfrm>
              <a:off x="0" y="42025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68" name="Rectangle 379"/>
          <p:cNvSpPr/>
          <p:nvPr/>
        </p:nvSpPr>
        <p:spPr>
          <a:xfrm rot="18900000" flipV="1">
            <a:off x="9445819" y="-965459"/>
            <a:ext cx="13717" cy="6493220"/>
          </a:xfrm>
          <a:custGeom>
            <a:avLst/>
            <a:gdLst/>
            <a:ahLst/>
            <a:cxnLst/>
            <a:rect l="l" t="t" r="r" b="b"/>
            <a:pathLst>
              <a:path w="13717" h="6493220">
                <a:moveTo>
                  <a:pt x="1" y="6493220"/>
                </a:moveTo>
                <a:lnTo>
                  <a:pt x="13717"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69" name="Rectangle 56"/>
          <p:cNvSpPr/>
          <p:nvPr/>
        </p:nvSpPr>
        <p:spPr>
          <a:xfrm>
            <a:off x="0" y="0"/>
            <a:ext cx="11816540" cy="4572004"/>
          </a:xfrm>
          <a:custGeom>
            <a:avLst/>
            <a:gdLst/>
            <a:ahLst/>
            <a:cxnLst/>
            <a:rect l="l" t="t" r="r" b="b"/>
            <a:pathLst>
              <a:path w="11816540" h="4572004">
                <a:moveTo>
                  <a:pt x="11802824" y="4"/>
                </a:moveTo>
                <a:lnTo>
                  <a:pt x="11816540" y="4"/>
                </a:lnTo>
                <a:lnTo>
                  <a:pt x="11816540" y="4572004"/>
                </a:lnTo>
                <a:lnTo>
                  <a:pt x="11802824" y="4572004"/>
                </a:lnTo>
                <a:close/>
                <a:moveTo>
                  <a:pt x="5901406" y="4"/>
                </a:moveTo>
                <a:lnTo>
                  <a:pt x="5915122" y="4"/>
                </a:lnTo>
                <a:lnTo>
                  <a:pt x="5915122" y="4572004"/>
                </a:lnTo>
                <a:lnTo>
                  <a:pt x="5901406" y="4572004"/>
                </a:lnTo>
                <a:close/>
                <a:moveTo>
                  <a:pt x="10959754" y="3"/>
                </a:moveTo>
                <a:lnTo>
                  <a:pt x="10973470" y="3"/>
                </a:lnTo>
                <a:lnTo>
                  <a:pt x="10973470" y="4572003"/>
                </a:lnTo>
                <a:lnTo>
                  <a:pt x="10959754" y="4572003"/>
                </a:lnTo>
                <a:close/>
                <a:moveTo>
                  <a:pt x="5058348" y="3"/>
                </a:moveTo>
                <a:lnTo>
                  <a:pt x="5072064" y="3"/>
                </a:lnTo>
                <a:lnTo>
                  <a:pt x="5072064" y="4572003"/>
                </a:lnTo>
                <a:lnTo>
                  <a:pt x="5058348" y="4572003"/>
                </a:lnTo>
                <a:close/>
                <a:moveTo>
                  <a:pt x="11381283" y="2"/>
                </a:moveTo>
                <a:lnTo>
                  <a:pt x="11394999" y="2"/>
                </a:lnTo>
                <a:lnTo>
                  <a:pt x="11394999" y="4572002"/>
                </a:lnTo>
                <a:lnTo>
                  <a:pt x="11381283" y="4572002"/>
                </a:lnTo>
                <a:close/>
                <a:moveTo>
                  <a:pt x="10538225" y="2"/>
                </a:moveTo>
                <a:lnTo>
                  <a:pt x="10551941" y="2"/>
                </a:lnTo>
                <a:lnTo>
                  <a:pt x="10551941" y="4572002"/>
                </a:lnTo>
                <a:lnTo>
                  <a:pt x="10538225" y="4572002"/>
                </a:lnTo>
                <a:close/>
                <a:moveTo>
                  <a:pt x="10116696" y="2"/>
                </a:moveTo>
                <a:lnTo>
                  <a:pt x="10130412" y="2"/>
                </a:lnTo>
                <a:lnTo>
                  <a:pt x="10130412" y="4572002"/>
                </a:lnTo>
                <a:lnTo>
                  <a:pt x="10116696" y="4572002"/>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9273638" y="1"/>
                </a:moveTo>
                <a:lnTo>
                  <a:pt x="9287354" y="1"/>
                </a:lnTo>
                <a:lnTo>
                  <a:pt x="9287354" y="4572001"/>
                </a:lnTo>
                <a:lnTo>
                  <a:pt x="9273638" y="4572001"/>
                </a:lnTo>
                <a:close/>
                <a:moveTo>
                  <a:pt x="3372232" y="1"/>
                </a:moveTo>
                <a:lnTo>
                  <a:pt x="3385948" y="1"/>
                </a:lnTo>
                <a:lnTo>
                  <a:pt x="3385948" y="4572001"/>
                </a:lnTo>
                <a:lnTo>
                  <a:pt x="3372232" y="4572001"/>
                </a:lnTo>
                <a:close/>
                <a:moveTo>
                  <a:pt x="9695167" y="0"/>
                </a:moveTo>
                <a:lnTo>
                  <a:pt x="9708883" y="0"/>
                </a:lnTo>
                <a:lnTo>
                  <a:pt x="9708883" y="4572000"/>
                </a:lnTo>
                <a:lnTo>
                  <a:pt x="9695167" y="4572000"/>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0"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1"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2"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3"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4"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5"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6" name="Rectangle 93"/>
          <p:cNvSpPr/>
          <p:nvPr/>
        </p:nvSpPr>
        <p:spPr>
          <a:xfrm rot="2700000">
            <a:off x="7402457" y="-944051"/>
            <a:ext cx="13717" cy="6479502"/>
          </a:xfrm>
          <a:custGeom>
            <a:avLst/>
            <a:gdLst/>
            <a:ahLst/>
            <a:cxnLst/>
            <a:rect l="l" t="t" r="r" b="b"/>
            <a:pathLst>
              <a:path w="13717" h="6479502">
                <a:moveTo>
                  <a:pt x="0" y="13716"/>
                </a:moveTo>
                <a:lnTo>
                  <a:pt x="13717" y="0"/>
                </a:lnTo>
                <a:lnTo>
                  <a:pt x="13716" y="6465787"/>
                </a:lnTo>
                <a:lnTo>
                  <a:pt x="1"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7" name="Rectangle 94"/>
          <p:cNvSpPr/>
          <p:nvPr/>
        </p:nvSpPr>
        <p:spPr>
          <a:xfrm rot="2700000">
            <a:off x="8245644"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8" name="Rectangle 95"/>
          <p:cNvSpPr/>
          <p:nvPr/>
        </p:nvSpPr>
        <p:spPr>
          <a:xfrm rot="2700000">
            <a:off x="9088831" y="-953750"/>
            <a:ext cx="13717" cy="6479503"/>
          </a:xfrm>
          <a:custGeom>
            <a:avLst/>
            <a:gdLst/>
            <a:ahLst/>
            <a:cxnLst/>
            <a:rect l="l" t="t" r="r" b="b"/>
            <a:pathLst>
              <a:path w="13717" h="6479503">
                <a:moveTo>
                  <a:pt x="13717" y="0"/>
                </a:moveTo>
                <a:lnTo>
                  <a:pt x="13716" y="6465787"/>
                </a:lnTo>
                <a:lnTo>
                  <a:pt x="0" y="6479503"/>
                </a:lnTo>
                <a:lnTo>
                  <a:pt x="1" y="1371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9" name="Rectangle 96"/>
          <p:cNvSpPr/>
          <p:nvPr/>
        </p:nvSpPr>
        <p:spPr>
          <a:xfrm rot="2700000">
            <a:off x="9912896" y="-907596"/>
            <a:ext cx="13716" cy="6425429"/>
          </a:xfrm>
          <a:custGeom>
            <a:avLst/>
            <a:gdLst/>
            <a:ahLst/>
            <a:cxnLst/>
            <a:rect l="l" t="t" r="r" b="b"/>
            <a:pathLst>
              <a:path w="13716" h="6425429">
                <a:moveTo>
                  <a:pt x="0" y="0"/>
                </a:moveTo>
                <a:lnTo>
                  <a:pt x="13716" y="13717"/>
                </a:lnTo>
                <a:lnTo>
                  <a:pt x="13716" y="6411713"/>
                </a:lnTo>
                <a:lnTo>
                  <a:pt x="0" y="642542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0" name="Rectangle 97"/>
          <p:cNvSpPr/>
          <p:nvPr/>
        </p:nvSpPr>
        <p:spPr>
          <a:xfrm rot="2700000">
            <a:off x="10334491" y="110221"/>
            <a:ext cx="13717" cy="5232981"/>
          </a:xfrm>
          <a:custGeom>
            <a:avLst/>
            <a:gdLst/>
            <a:ahLst/>
            <a:cxnLst/>
            <a:rect l="l" t="t" r="r" b="b"/>
            <a:pathLst>
              <a:path w="13717" h="5232981">
                <a:moveTo>
                  <a:pt x="0" y="0"/>
                </a:moveTo>
                <a:lnTo>
                  <a:pt x="13717" y="13716"/>
                </a:lnTo>
                <a:lnTo>
                  <a:pt x="13717" y="5219264"/>
                </a:lnTo>
                <a:lnTo>
                  <a:pt x="1" y="523298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1" name="Rectangle 98"/>
          <p:cNvSpPr/>
          <p:nvPr/>
        </p:nvSpPr>
        <p:spPr>
          <a:xfrm rot="2700000">
            <a:off x="10756084" y="1128037"/>
            <a:ext cx="13716" cy="4040537"/>
          </a:xfrm>
          <a:custGeom>
            <a:avLst/>
            <a:gdLst/>
            <a:ahLst/>
            <a:cxnLst/>
            <a:rect l="l" t="t" r="r" b="b"/>
            <a:pathLst>
              <a:path w="13716" h="4040537">
                <a:moveTo>
                  <a:pt x="0" y="0"/>
                </a:moveTo>
                <a:lnTo>
                  <a:pt x="13716" y="13716"/>
                </a:lnTo>
                <a:lnTo>
                  <a:pt x="13715" y="4026822"/>
                </a:lnTo>
                <a:lnTo>
                  <a:pt x="1" y="404053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2" name="Rectangle 99"/>
          <p:cNvSpPr/>
          <p:nvPr/>
        </p:nvSpPr>
        <p:spPr>
          <a:xfrm rot="2700000">
            <a:off x="11177678" y="2145853"/>
            <a:ext cx="13716" cy="2848091"/>
          </a:xfrm>
          <a:custGeom>
            <a:avLst/>
            <a:gdLst/>
            <a:ahLst/>
            <a:cxnLst/>
            <a:rect l="l" t="t" r="r" b="b"/>
            <a:pathLst>
              <a:path w="13716" h="2848091">
                <a:moveTo>
                  <a:pt x="0" y="0"/>
                </a:moveTo>
                <a:lnTo>
                  <a:pt x="13716" y="13716"/>
                </a:lnTo>
                <a:lnTo>
                  <a:pt x="13715" y="2834375"/>
                </a:lnTo>
                <a:lnTo>
                  <a:pt x="0" y="284809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3" name="Rectangle 100"/>
          <p:cNvSpPr/>
          <p:nvPr/>
        </p:nvSpPr>
        <p:spPr>
          <a:xfrm rot="2700000">
            <a:off x="11599272" y="3163669"/>
            <a:ext cx="13715" cy="1655644"/>
          </a:xfrm>
          <a:custGeom>
            <a:avLst/>
            <a:gdLst/>
            <a:ahLst/>
            <a:cxnLst/>
            <a:rect l="l" t="t" r="r" b="b"/>
            <a:pathLst>
              <a:path w="13715" h="1655644">
                <a:moveTo>
                  <a:pt x="0" y="0"/>
                </a:moveTo>
                <a:lnTo>
                  <a:pt x="13715" y="13716"/>
                </a:lnTo>
                <a:lnTo>
                  <a:pt x="13715" y="1641929"/>
                </a:lnTo>
                <a:lnTo>
                  <a:pt x="0" y="165564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4" name="Rectangle 101"/>
          <p:cNvSpPr/>
          <p:nvPr/>
        </p:nvSpPr>
        <p:spPr>
          <a:xfrm rot="2700000">
            <a:off x="12020868" y="4181493"/>
            <a:ext cx="13715" cy="463189"/>
          </a:xfrm>
          <a:custGeom>
            <a:avLst/>
            <a:gdLst/>
            <a:ahLst/>
            <a:cxnLst/>
            <a:rect l="l" t="t" r="r" b="b"/>
            <a:pathLst>
              <a:path w="13715" h="463189">
                <a:moveTo>
                  <a:pt x="1" y="0"/>
                </a:moveTo>
                <a:lnTo>
                  <a:pt x="13715" y="13716"/>
                </a:lnTo>
                <a:lnTo>
                  <a:pt x="13715" y="449474"/>
                </a:lnTo>
                <a:lnTo>
                  <a:pt x="0" y="46318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5"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6"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7"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8"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9"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0"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1"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2"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3"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4"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5"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6"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7"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8" name="Rectangle 376"/>
          <p:cNvSpPr/>
          <p:nvPr/>
        </p:nvSpPr>
        <p:spPr>
          <a:xfrm rot="18900000" flipV="1">
            <a:off x="6916261" y="-965458"/>
            <a:ext cx="13716" cy="6493219"/>
          </a:xfrm>
          <a:custGeom>
            <a:avLst/>
            <a:gdLst/>
            <a:ahLst/>
            <a:cxnLst/>
            <a:rect l="l" t="t" r="r" b="b"/>
            <a:pathLst>
              <a:path w="13716" h="6493219">
                <a:moveTo>
                  <a:pt x="13716" y="6479504"/>
                </a:moveTo>
                <a:lnTo>
                  <a:pt x="13716" y="0"/>
                </a:lnTo>
                <a:lnTo>
                  <a:pt x="0" y="13717"/>
                </a:lnTo>
                <a:lnTo>
                  <a:pt x="0" y="649321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9" name="Rectangle 377"/>
          <p:cNvSpPr/>
          <p:nvPr/>
        </p:nvSpPr>
        <p:spPr>
          <a:xfrm rot="18900000" flipV="1">
            <a:off x="7759447" y="-965458"/>
            <a:ext cx="13717" cy="6493219"/>
          </a:xfrm>
          <a:custGeom>
            <a:avLst/>
            <a:gdLst/>
            <a:ahLst/>
            <a:cxnLst/>
            <a:rect l="l" t="t" r="r" b="b"/>
            <a:pathLst>
              <a:path w="13717" h="6493219">
                <a:moveTo>
                  <a:pt x="0" y="6493219"/>
                </a:moveTo>
                <a:lnTo>
                  <a:pt x="13716" y="6479502"/>
                </a:lnTo>
                <a:lnTo>
                  <a:pt x="13717"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0" name="Rectangle 378"/>
          <p:cNvSpPr/>
          <p:nvPr/>
        </p:nvSpPr>
        <p:spPr>
          <a:xfrm rot="18900000" flipV="1">
            <a:off x="8602633" y="-965458"/>
            <a:ext cx="13716" cy="6493219"/>
          </a:xfrm>
          <a:custGeom>
            <a:avLst/>
            <a:gdLst/>
            <a:ahLst/>
            <a:cxnLst/>
            <a:rect l="l" t="t" r="r" b="b"/>
            <a:pathLst>
              <a:path w="13716" h="6493219">
                <a:moveTo>
                  <a:pt x="13716" y="6479504"/>
                </a:moveTo>
                <a:lnTo>
                  <a:pt x="13716" y="0"/>
                </a:lnTo>
                <a:lnTo>
                  <a:pt x="0" y="13716"/>
                </a:lnTo>
                <a:lnTo>
                  <a:pt x="0" y="649321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1" name="Rectangle 138"/>
          <p:cNvSpPr/>
          <p:nvPr/>
        </p:nvSpPr>
        <p:spPr>
          <a:xfrm rot="18900000" flipV="1">
            <a:off x="10088968" y="-882602"/>
            <a:ext cx="13716" cy="5927431"/>
          </a:xfrm>
          <a:custGeom>
            <a:avLst/>
            <a:gdLst/>
            <a:ahLst/>
            <a:cxnLst/>
            <a:rect l="l" t="t" r="r" b="b"/>
            <a:pathLst>
              <a:path w="13716" h="5927431">
                <a:moveTo>
                  <a:pt x="0" y="5927431"/>
                </a:moveTo>
                <a:lnTo>
                  <a:pt x="13715" y="5913716"/>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2" name="Rectangle 139"/>
          <p:cNvSpPr/>
          <p:nvPr/>
        </p:nvSpPr>
        <p:spPr>
          <a:xfrm rot="18900000" flipV="1">
            <a:off x="10510562" y="-707971"/>
            <a:ext cx="13716" cy="4734985"/>
          </a:xfrm>
          <a:custGeom>
            <a:avLst/>
            <a:gdLst/>
            <a:ahLst/>
            <a:cxnLst/>
            <a:rect l="l" t="t" r="r" b="b"/>
            <a:pathLst>
              <a:path w="13716" h="4734985">
                <a:moveTo>
                  <a:pt x="0" y="4734985"/>
                </a:moveTo>
                <a:lnTo>
                  <a:pt x="13715" y="4721270"/>
                </a:lnTo>
                <a:lnTo>
                  <a:pt x="13716"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3" name="Rectangle 140"/>
          <p:cNvSpPr/>
          <p:nvPr/>
        </p:nvSpPr>
        <p:spPr>
          <a:xfrm rot="18900000" flipV="1">
            <a:off x="10932155" y="-533342"/>
            <a:ext cx="13716" cy="3542540"/>
          </a:xfrm>
          <a:custGeom>
            <a:avLst/>
            <a:gdLst/>
            <a:ahLst/>
            <a:cxnLst/>
            <a:rect l="l" t="t" r="r" b="b"/>
            <a:pathLst>
              <a:path w="13716" h="3542540">
                <a:moveTo>
                  <a:pt x="0" y="3542540"/>
                </a:moveTo>
                <a:lnTo>
                  <a:pt x="13715" y="3528825"/>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4" name="Rectangle 141"/>
          <p:cNvSpPr/>
          <p:nvPr/>
        </p:nvSpPr>
        <p:spPr>
          <a:xfrm rot="18900000" flipV="1">
            <a:off x="11353748" y="-358712"/>
            <a:ext cx="13716" cy="2350095"/>
          </a:xfrm>
          <a:custGeom>
            <a:avLst/>
            <a:gdLst/>
            <a:ahLst/>
            <a:cxnLst/>
            <a:rect l="l" t="t" r="r" b="b"/>
            <a:pathLst>
              <a:path w="13716" h="2350095">
                <a:moveTo>
                  <a:pt x="0" y="2350095"/>
                </a:moveTo>
                <a:lnTo>
                  <a:pt x="13715" y="2336380"/>
                </a:lnTo>
                <a:lnTo>
                  <a:pt x="13716" y="13714"/>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5" name="Rectangle 142"/>
          <p:cNvSpPr/>
          <p:nvPr/>
        </p:nvSpPr>
        <p:spPr>
          <a:xfrm rot="18900000" flipV="1">
            <a:off x="11775341" y="-184083"/>
            <a:ext cx="13716" cy="1157650"/>
          </a:xfrm>
          <a:custGeom>
            <a:avLst/>
            <a:gdLst/>
            <a:ahLst/>
            <a:cxnLst/>
            <a:rect l="l" t="t" r="r" b="b"/>
            <a:pathLst>
              <a:path w="13716" h="1157650">
                <a:moveTo>
                  <a:pt x="0" y="1157650"/>
                </a:moveTo>
                <a:lnTo>
                  <a:pt x="13716" y="1143934"/>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6"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7"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8"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9" name="Oval 1608"/>
          <p:cNvSpPr/>
          <p:nvPr/>
        </p:nvSpPr>
        <p:spPr>
          <a:xfrm>
            <a:off x="71204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0"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1" name="Oval 1610"/>
          <p:cNvSpPr/>
          <p:nvPr/>
        </p:nvSpPr>
        <p:spPr>
          <a:xfrm>
            <a:off x="3774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2"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3"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4"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5"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6"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7"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8" name="Oval 1617"/>
          <p:cNvSpPr/>
          <p:nvPr/>
        </p:nvSpPr>
        <p:spPr>
          <a:xfrm>
            <a:off x="12203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19" name="Oval 1618"/>
          <p:cNvSpPr/>
          <p:nvPr/>
        </p:nvSpPr>
        <p:spPr>
          <a:xfrm>
            <a:off x="20632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0" name="Oval 1619"/>
          <p:cNvSpPr/>
          <p:nvPr/>
        </p:nvSpPr>
        <p:spPr>
          <a:xfrm>
            <a:off x="29060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1" name="Oval 1620"/>
          <p:cNvSpPr/>
          <p:nvPr/>
        </p:nvSpPr>
        <p:spPr>
          <a:xfrm>
            <a:off x="37489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2" name="Oval 1621"/>
          <p:cNvSpPr/>
          <p:nvPr/>
        </p:nvSpPr>
        <p:spPr>
          <a:xfrm>
            <a:off x="45918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3" name="Oval 1622"/>
          <p:cNvSpPr/>
          <p:nvPr/>
        </p:nvSpPr>
        <p:spPr>
          <a:xfrm>
            <a:off x="54347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4" name="Oval 1623"/>
          <p:cNvSpPr/>
          <p:nvPr/>
        </p:nvSpPr>
        <p:spPr>
          <a:xfrm>
            <a:off x="62776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5"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6" name="Oval 1625"/>
          <p:cNvSpPr/>
          <p:nvPr/>
        </p:nvSpPr>
        <p:spPr>
          <a:xfrm>
            <a:off x="88062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7"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8" name="Oval 1627"/>
          <p:cNvSpPr/>
          <p:nvPr/>
        </p:nvSpPr>
        <p:spPr>
          <a:xfrm>
            <a:off x="79633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29" name="Teardrop 3"/>
          <p:cNvSpPr/>
          <p:nvPr/>
        </p:nvSpPr>
        <p:spPr>
          <a:xfrm rot="5400000" flipH="1" flipV="1">
            <a:off x="98129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0" name="Oval 1629"/>
          <p:cNvSpPr/>
          <p:nvPr/>
        </p:nvSpPr>
        <p:spPr>
          <a:xfrm>
            <a:off x="104920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1" name="Teardrop 3"/>
          <p:cNvSpPr/>
          <p:nvPr/>
        </p:nvSpPr>
        <p:spPr>
          <a:xfrm rot="5400000" flipH="1" flipV="1">
            <a:off x="89703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2" name="Oval 1631"/>
          <p:cNvSpPr/>
          <p:nvPr/>
        </p:nvSpPr>
        <p:spPr>
          <a:xfrm>
            <a:off x="96491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3" name="Teardrop 3"/>
          <p:cNvSpPr/>
          <p:nvPr/>
        </p:nvSpPr>
        <p:spPr>
          <a:xfrm rot="5400000" flipH="1" flipV="1">
            <a:off x="11498011"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4" name="Teardrop 3"/>
          <p:cNvSpPr/>
          <p:nvPr/>
        </p:nvSpPr>
        <p:spPr>
          <a:xfrm rot="5400000" flipH="1" flipV="1">
            <a:off x="106554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5" name="Oval 1634"/>
          <p:cNvSpPr/>
          <p:nvPr/>
        </p:nvSpPr>
        <p:spPr>
          <a:xfrm>
            <a:off x="113348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636"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7" name="Oval 1636"/>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8"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9" name="Oval 1638"/>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0" name="Oval 1639"/>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1" name="Oval 1640"/>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2" name="Oval 1641"/>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3" name="Oval 1642"/>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4" name="Oval 1643"/>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5" name="Oval 1644"/>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6" name="Oval 1645"/>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7" name="Oval 1646"/>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8" name="Oval 1647"/>
          <p:cNvSpPr/>
          <p:nvPr/>
        </p:nvSpPr>
        <p:spPr>
          <a:xfrm>
            <a:off x="100346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9" name="Oval 1648"/>
          <p:cNvSpPr/>
          <p:nvPr/>
        </p:nvSpPr>
        <p:spPr>
          <a:xfrm>
            <a:off x="91921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0" name="Oval 1649"/>
          <p:cNvSpPr/>
          <p:nvPr/>
        </p:nvSpPr>
        <p:spPr>
          <a:xfrm>
            <a:off x="11719750"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1" name="Oval 1650"/>
          <p:cNvSpPr/>
          <p:nvPr/>
        </p:nvSpPr>
        <p:spPr>
          <a:xfrm>
            <a:off x="108772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2"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3"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4"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5"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6"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7"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8"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9"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0"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1" name="Teardrop 3"/>
          <p:cNvSpPr/>
          <p:nvPr/>
        </p:nvSpPr>
        <p:spPr>
          <a:xfrm rot="5400000" flipH="1" flipV="1">
            <a:off x="93913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2"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3" name="Teardrop 3"/>
          <p:cNvSpPr/>
          <p:nvPr/>
        </p:nvSpPr>
        <p:spPr>
          <a:xfrm rot="5400000" flipH="1" flipV="1">
            <a:off x="11076421"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4" name="Teardrop 3"/>
          <p:cNvSpPr/>
          <p:nvPr/>
        </p:nvSpPr>
        <p:spPr>
          <a:xfrm rot="5400000" flipH="1" flipV="1">
            <a:off x="102338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5"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6" name="Teardrop 3"/>
          <p:cNvSpPr/>
          <p:nvPr/>
        </p:nvSpPr>
        <p:spPr>
          <a:xfrm rot="5400000" flipH="1" flipV="1">
            <a:off x="11760003" y="685578"/>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69"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7" name="Oval 1666"/>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8" name="Oval 1667"/>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9" name="Oval 1668"/>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0" name="Oval 1669"/>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1" name="Oval 1670"/>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2" name="Oval 1671"/>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3" name="Oval 1672"/>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4" name="Oval 1673"/>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5" name="Oval 1674"/>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6" name="Oval 1675"/>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7" name="Oval 1676"/>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8" name="Oval 1677"/>
          <p:cNvSpPr/>
          <p:nvPr/>
        </p:nvSpPr>
        <p:spPr>
          <a:xfrm>
            <a:off x="104568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9" name="Oval 1678"/>
          <p:cNvSpPr/>
          <p:nvPr/>
        </p:nvSpPr>
        <p:spPr>
          <a:xfrm>
            <a:off x="96142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0" name="Oval 860"/>
          <p:cNvSpPr/>
          <p:nvPr/>
        </p:nvSpPr>
        <p:spPr>
          <a:xfrm>
            <a:off x="12141892" y="758852"/>
            <a:ext cx="50109" cy="3538433"/>
          </a:xfrm>
          <a:custGeom>
            <a:avLst/>
            <a:gdLst/>
            <a:ahLst/>
            <a:cxnLst/>
            <a:rect l="l" t="t" r="r" b="b"/>
            <a:pathLst>
              <a:path w="50109" h="3538433">
                <a:moveTo>
                  <a:pt x="50109" y="3384355"/>
                </a:moveTo>
                <a:lnTo>
                  <a:pt x="50109" y="3538433"/>
                </a:lnTo>
                <a:cubicBezTo>
                  <a:pt x="20497" y="3525461"/>
                  <a:pt x="0" y="3495821"/>
                  <a:pt x="0" y="3461394"/>
                </a:cubicBezTo>
                <a:cubicBezTo>
                  <a:pt x="0" y="3426967"/>
                  <a:pt x="20497" y="3397327"/>
                  <a:pt x="50109" y="3384355"/>
                </a:cubicBezTo>
                <a:close/>
                <a:moveTo>
                  <a:pt x="50109" y="2538350"/>
                </a:moveTo>
                <a:lnTo>
                  <a:pt x="50109" y="2692428"/>
                </a:lnTo>
                <a:cubicBezTo>
                  <a:pt x="20497" y="2679456"/>
                  <a:pt x="0" y="2649816"/>
                  <a:pt x="0" y="2615389"/>
                </a:cubicBezTo>
                <a:cubicBezTo>
                  <a:pt x="0" y="2580962"/>
                  <a:pt x="20497" y="2551322"/>
                  <a:pt x="50109" y="2538350"/>
                </a:cubicBezTo>
                <a:close/>
                <a:moveTo>
                  <a:pt x="50109" y="1688095"/>
                </a:moveTo>
                <a:lnTo>
                  <a:pt x="50109" y="1842173"/>
                </a:lnTo>
                <a:cubicBezTo>
                  <a:pt x="20497" y="1829201"/>
                  <a:pt x="0" y="1799561"/>
                  <a:pt x="0" y="1765134"/>
                </a:cubicBezTo>
                <a:cubicBezTo>
                  <a:pt x="0" y="1730707"/>
                  <a:pt x="20497" y="1701067"/>
                  <a:pt x="50109" y="1688095"/>
                </a:cubicBezTo>
                <a:close/>
                <a:moveTo>
                  <a:pt x="50109" y="845498"/>
                </a:moveTo>
                <a:lnTo>
                  <a:pt x="50109" y="999576"/>
                </a:lnTo>
                <a:cubicBezTo>
                  <a:pt x="20497" y="986604"/>
                  <a:pt x="0" y="956964"/>
                  <a:pt x="0" y="922537"/>
                </a:cubicBezTo>
                <a:cubicBezTo>
                  <a:pt x="0" y="888110"/>
                  <a:pt x="20497" y="858470"/>
                  <a:pt x="50109" y="845498"/>
                </a:cubicBezTo>
                <a:close/>
                <a:moveTo>
                  <a:pt x="50109" y="0"/>
                </a:moveTo>
                <a:lnTo>
                  <a:pt x="50109" y="154078"/>
                </a:lnTo>
                <a:cubicBezTo>
                  <a:pt x="20497" y="141106"/>
                  <a:pt x="0" y="111466"/>
                  <a:pt x="0" y="77039"/>
                </a:cubicBezTo>
                <a:cubicBezTo>
                  <a:pt x="0" y="42612"/>
                  <a:pt x="20497" y="12972"/>
                  <a:pt x="50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1" name="Oval 1680"/>
          <p:cNvSpPr/>
          <p:nvPr/>
        </p:nvSpPr>
        <p:spPr>
          <a:xfrm>
            <a:off x="112993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2"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3"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4"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5"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6"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7"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8"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9"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0"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1" name="Teardrop 3"/>
          <p:cNvSpPr/>
          <p:nvPr/>
        </p:nvSpPr>
        <p:spPr>
          <a:xfrm rot="5400000" flipH="1" flipV="1">
            <a:off x="95441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2"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3" name="Teardrop 3"/>
          <p:cNvSpPr/>
          <p:nvPr/>
        </p:nvSpPr>
        <p:spPr>
          <a:xfrm rot="5400000" flipH="1" flipV="1">
            <a:off x="11229252"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4" name="Teardrop 3"/>
          <p:cNvSpPr/>
          <p:nvPr/>
        </p:nvSpPr>
        <p:spPr>
          <a:xfrm rot="5400000" flipH="1" flipV="1">
            <a:off x="103867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5"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6" name="Teardrop 3"/>
          <p:cNvSpPr/>
          <p:nvPr/>
        </p:nvSpPr>
        <p:spPr>
          <a:xfrm rot="5400000" flipH="1" flipV="1">
            <a:off x="11908617" y="4923"/>
            <a:ext cx="298552" cy="268215"/>
          </a:xfrm>
          <a:custGeom>
            <a:avLst/>
            <a:gdLst/>
            <a:ahLst/>
            <a:cxnLst/>
            <a:rect l="l" t="t" r="r" b="b"/>
            <a:pathLst>
              <a:path w="298552"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298552" y="138"/>
                </a:moveTo>
                <a:lnTo>
                  <a:pt x="298552" y="11636"/>
                </a:lnTo>
                <a:cubicBezTo>
                  <a:pt x="298344" y="11511"/>
                  <a:pt x="298133" y="11506"/>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4" y="189232"/>
                  <a:pt x="256525" y="205210"/>
                  <a:pt x="272877" y="215167"/>
                </a:cubicBezTo>
                <a:lnTo>
                  <a:pt x="298552" y="215277"/>
                </a:lnTo>
                <a:lnTo>
                  <a:pt x="298552" y="221928"/>
                </a:lnTo>
                <a:cubicBezTo>
                  <a:pt x="276711" y="221632"/>
                  <a:pt x="254816" y="229876"/>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0"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cubicBezTo>
                  <a:pt x="99420" y="72140"/>
                  <a:pt x="124170" y="61435"/>
                  <a:pt x="151420" y="61435"/>
                </a:cubicBezTo>
                <a:cubicBezTo>
                  <a:pt x="170023" y="61435"/>
                  <a:pt x="187461" y="66424"/>
                  <a:pt x="202250" y="75515"/>
                </a:cubicBezTo>
                <a:cubicBezTo>
                  <a:pt x="206323" y="58635"/>
                  <a:pt x="215129" y="42758"/>
                  <a:pt x="228297" y="29591"/>
                </a:cubicBezTo>
                <a:cubicBezTo>
                  <a:pt x="247566" y="10322"/>
                  <a:pt x="272636" y="391"/>
                  <a:pt x="297890"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7"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8"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9" name="Oval 883"/>
          <p:cNvSpPr/>
          <p:nvPr/>
        </p:nvSpPr>
        <p:spPr>
          <a:xfrm>
            <a:off x="2031413" y="-10245"/>
            <a:ext cx="10160587" cy="84875"/>
          </a:xfrm>
          <a:custGeom>
            <a:avLst/>
            <a:gdLst/>
            <a:ahLst/>
            <a:cxnLst/>
            <a:rect l="l" t="t" r="r" b="b"/>
            <a:pathLst>
              <a:path w="10160587" h="84875">
                <a:moveTo>
                  <a:pt x="10110479" y="0"/>
                </a:moveTo>
                <a:lnTo>
                  <a:pt x="10160587" y="0"/>
                </a:lnTo>
                <a:lnTo>
                  <a:pt x="10160587" y="77038"/>
                </a:lnTo>
                <a:cubicBezTo>
                  <a:pt x="10130976" y="64066"/>
                  <a:pt x="10110479" y="34427"/>
                  <a:pt x="10110479" y="0"/>
                </a:cubicBezTo>
                <a:close/>
                <a:moveTo>
                  <a:pt x="9267940" y="0"/>
                </a:moveTo>
                <a:lnTo>
                  <a:pt x="9437692" y="0"/>
                </a:lnTo>
                <a:cubicBezTo>
                  <a:pt x="9437692" y="46875"/>
                  <a:pt x="9399692" y="84875"/>
                  <a:pt x="9352816" y="84875"/>
                </a:cubicBezTo>
                <a:cubicBezTo>
                  <a:pt x="9305940" y="84875"/>
                  <a:pt x="9267940" y="46875"/>
                  <a:pt x="9267940" y="0"/>
                </a:cubicBezTo>
                <a:close/>
                <a:moveTo>
                  <a:pt x="8425400" y="0"/>
                </a:moveTo>
                <a:lnTo>
                  <a:pt x="8595152" y="0"/>
                </a:lnTo>
                <a:cubicBezTo>
                  <a:pt x="8595152" y="46875"/>
                  <a:pt x="8557152" y="84875"/>
                  <a:pt x="8510276" y="84875"/>
                </a:cubicBezTo>
                <a:cubicBezTo>
                  <a:pt x="8463400" y="84875"/>
                  <a:pt x="8425400" y="46875"/>
                  <a:pt x="8425400" y="0"/>
                </a:cubicBezTo>
                <a:close/>
                <a:moveTo>
                  <a:pt x="7582860" y="0"/>
                </a:moveTo>
                <a:lnTo>
                  <a:pt x="7752612" y="0"/>
                </a:lnTo>
                <a:cubicBezTo>
                  <a:pt x="7752612" y="46875"/>
                  <a:pt x="7714612" y="84875"/>
                  <a:pt x="7667736" y="84875"/>
                </a:cubicBezTo>
                <a:cubicBezTo>
                  <a:pt x="7620860" y="84875"/>
                  <a:pt x="7582860" y="46875"/>
                  <a:pt x="7582860" y="0"/>
                </a:cubicBezTo>
                <a:close/>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0"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1" name="Oval 1700"/>
          <p:cNvSpPr/>
          <p:nvPr/>
        </p:nvSpPr>
        <p:spPr>
          <a:xfrm>
            <a:off x="71204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02"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3" name="Oval 1702"/>
          <p:cNvSpPr/>
          <p:nvPr/>
        </p:nvSpPr>
        <p:spPr>
          <a:xfrm>
            <a:off x="3774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04"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5"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6"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7"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8"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9"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0" name="Oval 1709"/>
          <p:cNvSpPr/>
          <p:nvPr/>
        </p:nvSpPr>
        <p:spPr>
          <a:xfrm>
            <a:off x="12203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1" name="Oval 1710"/>
          <p:cNvSpPr/>
          <p:nvPr/>
        </p:nvSpPr>
        <p:spPr>
          <a:xfrm>
            <a:off x="20632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2" name="Oval 1711"/>
          <p:cNvSpPr/>
          <p:nvPr/>
        </p:nvSpPr>
        <p:spPr>
          <a:xfrm>
            <a:off x="29060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3" name="Oval 1712"/>
          <p:cNvSpPr/>
          <p:nvPr/>
        </p:nvSpPr>
        <p:spPr>
          <a:xfrm>
            <a:off x="37489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4" name="Oval 1713"/>
          <p:cNvSpPr/>
          <p:nvPr/>
        </p:nvSpPr>
        <p:spPr>
          <a:xfrm>
            <a:off x="45918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5" name="Oval 1714"/>
          <p:cNvSpPr/>
          <p:nvPr/>
        </p:nvSpPr>
        <p:spPr>
          <a:xfrm>
            <a:off x="54347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6" name="Oval 1715"/>
          <p:cNvSpPr/>
          <p:nvPr/>
        </p:nvSpPr>
        <p:spPr>
          <a:xfrm>
            <a:off x="62776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7"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8" name="Oval 1717"/>
          <p:cNvSpPr/>
          <p:nvPr/>
        </p:nvSpPr>
        <p:spPr>
          <a:xfrm>
            <a:off x="88062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19"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0" name="Oval 1719"/>
          <p:cNvSpPr/>
          <p:nvPr/>
        </p:nvSpPr>
        <p:spPr>
          <a:xfrm>
            <a:off x="79633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1" name="Teardrop 3"/>
          <p:cNvSpPr/>
          <p:nvPr/>
        </p:nvSpPr>
        <p:spPr>
          <a:xfrm rot="5400000" flipH="1" flipV="1">
            <a:off x="98129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2" name="Oval 1721"/>
          <p:cNvSpPr/>
          <p:nvPr/>
        </p:nvSpPr>
        <p:spPr>
          <a:xfrm>
            <a:off x="104920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3" name="Teardrop 3"/>
          <p:cNvSpPr/>
          <p:nvPr/>
        </p:nvSpPr>
        <p:spPr>
          <a:xfrm rot="5400000" flipH="1" flipV="1">
            <a:off x="89703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4" name="Oval 1723"/>
          <p:cNvSpPr/>
          <p:nvPr/>
        </p:nvSpPr>
        <p:spPr>
          <a:xfrm>
            <a:off x="96491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5" name="Teardrop 3"/>
          <p:cNvSpPr/>
          <p:nvPr/>
        </p:nvSpPr>
        <p:spPr>
          <a:xfrm rot="5400000" flipH="1" flipV="1">
            <a:off x="11498011"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6" name="Teardrop 3"/>
          <p:cNvSpPr/>
          <p:nvPr/>
        </p:nvSpPr>
        <p:spPr>
          <a:xfrm rot="5400000" flipH="1" flipV="1">
            <a:off x="106554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7" name="Oval 1726"/>
          <p:cNvSpPr/>
          <p:nvPr/>
        </p:nvSpPr>
        <p:spPr>
          <a:xfrm>
            <a:off x="113348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28"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9" name="Oval 1728"/>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0" name="Oval 1729"/>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1" name="Oval 1730"/>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2" name="Oval 1731"/>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3" name="Oval 1732"/>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4" name="Oval 1733"/>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5" name="Oval 1734"/>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6" name="Oval 1735"/>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7" name="Oval 1736"/>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8" name="Oval 1737"/>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9" name="Oval 1738"/>
          <p:cNvSpPr/>
          <p:nvPr/>
        </p:nvSpPr>
        <p:spPr>
          <a:xfrm>
            <a:off x="100346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0" name="Oval 1739"/>
          <p:cNvSpPr/>
          <p:nvPr/>
        </p:nvSpPr>
        <p:spPr>
          <a:xfrm>
            <a:off x="91921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1" name="Oval 1740"/>
          <p:cNvSpPr/>
          <p:nvPr/>
        </p:nvSpPr>
        <p:spPr>
          <a:xfrm>
            <a:off x="11719750"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2" name="Oval 1741"/>
          <p:cNvSpPr/>
          <p:nvPr/>
        </p:nvSpPr>
        <p:spPr>
          <a:xfrm>
            <a:off x="108772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3"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4"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5"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6"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7"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8"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9"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0"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1"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2" name="Teardrop 3"/>
          <p:cNvSpPr/>
          <p:nvPr/>
        </p:nvSpPr>
        <p:spPr>
          <a:xfrm rot="5400000" flipH="1" flipV="1">
            <a:off x="93913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3"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4" name="Teardrop 3"/>
          <p:cNvSpPr/>
          <p:nvPr/>
        </p:nvSpPr>
        <p:spPr>
          <a:xfrm rot="5400000" flipH="1" flipV="1">
            <a:off x="11076421"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5" name="Teardrop 3"/>
          <p:cNvSpPr/>
          <p:nvPr/>
        </p:nvSpPr>
        <p:spPr>
          <a:xfrm rot="5400000" flipH="1" flipV="1">
            <a:off x="102338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6"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7" name="Teardrop 3"/>
          <p:cNvSpPr/>
          <p:nvPr/>
        </p:nvSpPr>
        <p:spPr>
          <a:xfrm rot="5400000" flipH="1" flipV="1">
            <a:off x="11760002" y="1531078"/>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8" name="Oval 1757"/>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9" name="Oval 1758"/>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0" name="Oval 1759"/>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1" name="Oval 1760"/>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2" name="Oval 1761"/>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3" name="Oval 1762"/>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4" name="Oval 1763"/>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5" name="Oval 1764"/>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6" name="Oval 1765"/>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7" name="Oval 1766"/>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8" name="Oval 1767"/>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9" name="Oval 1768"/>
          <p:cNvSpPr/>
          <p:nvPr/>
        </p:nvSpPr>
        <p:spPr>
          <a:xfrm>
            <a:off x="104568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0" name="Oval 1769"/>
          <p:cNvSpPr/>
          <p:nvPr/>
        </p:nvSpPr>
        <p:spPr>
          <a:xfrm>
            <a:off x="96142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1" name="Oval 1770"/>
          <p:cNvSpPr/>
          <p:nvPr/>
        </p:nvSpPr>
        <p:spPr>
          <a:xfrm>
            <a:off x="112993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2"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3" name="Oval 1772"/>
          <p:cNvSpPr/>
          <p:nvPr/>
        </p:nvSpPr>
        <p:spPr>
          <a:xfrm>
            <a:off x="71204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74"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5" name="Oval 1774"/>
          <p:cNvSpPr/>
          <p:nvPr/>
        </p:nvSpPr>
        <p:spPr>
          <a:xfrm>
            <a:off x="3774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76"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7"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8"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9"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0"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1"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2" name="Oval 1781"/>
          <p:cNvSpPr/>
          <p:nvPr/>
        </p:nvSpPr>
        <p:spPr>
          <a:xfrm>
            <a:off x="12203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3" name="Oval 1782"/>
          <p:cNvSpPr/>
          <p:nvPr/>
        </p:nvSpPr>
        <p:spPr>
          <a:xfrm>
            <a:off x="20632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4" name="Oval 1783"/>
          <p:cNvSpPr/>
          <p:nvPr/>
        </p:nvSpPr>
        <p:spPr>
          <a:xfrm>
            <a:off x="29060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5" name="Oval 1784"/>
          <p:cNvSpPr/>
          <p:nvPr/>
        </p:nvSpPr>
        <p:spPr>
          <a:xfrm>
            <a:off x="37489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6" name="Oval 1785"/>
          <p:cNvSpPr/>
          <p:nvPr/>
        </p:nvSpPr>
        <p:spPr>
          <a:xfrm>
            <a:off x="45918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7" name="Oval 1786"/>
          <p:cNvSpPr/>
          <p:nvPr/>
        </p:nvSpPr>
        <p:spPr>
          <a:xfrm>
            <a:off x="54347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8" name="Oval 1787"/>
          <p:cNvSpPr/>
          <p:nvPr/>
        </p:nvSpPr>
        <p:spPr>
          <a:xfrm>
            <a:off x="62776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89"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0" name="Oval 1789"/>
          <p:cNvSpPr/>
          <p:nvPr/>
        </p:nvSpPr>
        <p:spPr>
          <a:xfrm>
            <a:off x="88062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1"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2" name="Oval 1791"/>
          <p:cNvSpPr/>
          <p:nvPr/>
        </p:nvSpPr>
        <p:spPr>
          <a:xfrm>
            <a:off x="79633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3" name="Teardrop 3"/>
          <p:cNvSpPr/>
          <p:nvPr/>
        </p:nvSpPr>
        <p:spPr>
          <a:xfrm rot="5400000" flipH="1" flipV="1">
            <a:off x="98129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4" name="Oval 1793"/>
          <p:cNvSpPr/>
          <p:nvPr/>
        </p:nvSpPr>
        <p:spPr>
          <a:xfrm>
            <a:off x="104920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5" name="Teardrop 3"/>
          <p:cNvSpPr/>
          <p:nvPr/>
        </p:nvSpPr>
        <p:spPr>
          <a:xfrm rot="5400000" flipH="1" flipV="1">
            <a:off x="89703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6" name="Oval 1795"/>
          <p:cNvSpPr/>
          <p:nvPr/>
        </p:nvSpPr>
        <p:spPr>
          <a:xfrm>
            <a:off x="96491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797" name="Teardrop 3"/>
          <p:cNvSpPr/>
          <p:nvPr/>
        </p:nvSpPr>
        <p:spPr>
          <a:xfrm rot="5400000" flipH="1" flipV="1">
            <a:off x="11498011"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8" name="Teardrop 3"/>
          <p:cNvSpPr/>
          <p:nvPr/>
        </p:nvSpPr>
        <p:spPr>
          <a:xfrm rot="5400000" flipH="1" flipV="1">
            <a:off x="106554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9" name="Oval 1798"/>
          <p:cNvSpPr/>
          <p:nvPr/>
        </p:nvSpPr>
        <p:spPr>
          <a:xfrm>
            <a:off x="113348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00"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1" name="Oval 1800"/>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2" name="Oval 1801"/>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3" name="Oval 1802"/>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4" name="Oval 1803"/>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5" name="Oval 1804"/>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6" name="Oval 1805"/>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7" name="Oval 1806"/>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8" name="Oval 1807"/>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9" name="Oval 1808"/>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0" name="Oval 1809"/>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1" name="Oval 1810"/>
          <p:cNvSpPr/>
          <p:nvPr/>
        </p:nvSpPr>
        <p:spPr>
          <a:xfrm>
            <a:off x="100346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2" name="Oval 1811"/>
          <p:cNvSpPr/>
          <p:nvPr/>
        </p:nvSpPr>
        <p:spPr>
          <a:xfrm>
            <a:off x="91921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3" name="Oval 1812"/>
          <p:cNvSpPr/>
          <p:nvPr/>
        </p:nvSpPr>
        <p:spPr>
          <a:xfrm>
            <a:off x="11719750"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4" name="Oval 1813"/>
          <p:cNvSpPr/>
          <p:nvPr/>
        </p:nvSpPr>
        <p:spPr>
          <a:xfrm>
            <a:off x="108772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5"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6"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7"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8"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9"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0"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1"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2"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3"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4" name="Teardrop 3"/>
          <p:cNvSpPr/>
          <p:nvPr/>
        </p:nvSpPr>
        <p:spPr>
          <a:xfrm rot="5400000" flipH="1" flipV="1">
            <a:off x="93913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5"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6" name="Teardrop 3"/>
          <p:cNvSpPr/>
          <p:nvPr/>
        </p:nvSpPr>
        <p:spPr>
          <a:xfrm rot="5400000" flipH="1" flipV="1">
            <a:off x="11076421"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7" name="Teardrop 3"/>
          <p:cNvSpPr/>
          <p:nvPr/>
        </p:nvSpPr>
        <p:spPr>
          <a:xfrm rot="5400000" flipH="1" flipV="1">
            <a:off x="102338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8"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9" name="Teardrop 3"/>
          <p:cNvSpPr/>
          <p:nvPr/>
        </p:nvSpPr>
        <p:spPr>
          <a:xfrm rot="5400000" flipH="1" flipV="1">
            <a:off x="11760003" y="2373673"/>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0" name="Oval 1829"/>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1" name="Oval 1830"/>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2" name="Oval 1831"/>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3" name="Oval 1832"/>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4" name="Oval 1833"/>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5" name="Oval 1834"/>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6" name="Oval 1835"/>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7" name="Oval 1836"/>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8" name="Oval 1837"/>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9" name="Oval 1838"/>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0" name="Oval 1839"/>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1" name="Oval 1840"/>
          <p:cNvSpPr/>
          <p:nvPr/>
        </p:nvSpPr>
        <p:spPr>
          <a:xfrm>
            <a:off x="104568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2" name="Oval 1841"/>
          <p:cNvSpPr/>
          <p:nvPr/>
        </p:nvSpPr>
        <p:spPr>
          <a:xfrm>
            <a:off x="96142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3" name="Oval 1842"/>
          <p:cNvSpPr/>
          <p:nvPr/>
        </p:nvSpPr>
        <p:spPr>
          <a:xfrm>
            <a:off x="112993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4"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5" name="Oval 1844"/>
          <p:cNvSpPr/>
          <p:nvPr/>
        </p:nvSpPr>
        <p:spPr>
          <a:xfrm>
            <a:off x="71204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46"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7" name="Oval 1846"/>
          <p:cNvSpPr/>
          <p:nvPr/>
        </p:nvSpPr>
        <p:spPr>
          <a:xfrm>
            <a:off x="3774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48"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9"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0"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1"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2"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3"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4" name="Oval 1853"/>
          <p:cNvSpPr/>
          <p:nvPr/>
        </p:nvSpPr>
        <p:spPr>
          <a:xfrm>
            <a:off x="12203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5" name="Oval 1854"/>
          <p:cNvSpPr/>
          <p:nvPr/>
        </p:nvSpPr>
        <p:spPr>
          <a:xfrm>
            <a:off x="20632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6" name="Oval 1855"/>
          <p:cNvSpPr/>
          <p:nvPr/>
        </p:nvSpPr>
        <p:spPr>
          <a:xfrm>
            <a:off x="29060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7" name="Oval 1856"/>
          <p:cNvSpPr/>
          <p:nvPr/>
        </p:nvSpPr>
        <p:spPr>
          <a:xfrm>
            <a:off x="37489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8" name="Oval 1857"/>
          <p:cNvSpPr/>
          <p:nvPr/>
        </p:nvSpPr>
        <p:spPr>
          <a:xfrm>
            <a:off x="45918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59" name="Oval 1858"/>
          <p:cNvSpPr/>
          <p:nvPr/>
        </p:nvSpPr>
        <p:spPr>
          <a:xfrm>
            <a:off x="54347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0" name="Oval 1859"/>
          <p:cNvSpPr/>
          <p:nvPr/>
        </p:nvSpPr>
        <p:spPr>
          <a:xfrm>
            <a:off x="62776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1"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2" name="Oval 1861"/>
          <p:cNvSpPr/>
          <p:nvPr/>
        </p:nvSpPr>
        <p:spPr>
          <a:xfrm>
            <a:off x="88062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3"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4" name="Oval 1863"/>
          <p:cNvSpPr/>
          <p:nvPr/>
        </p:nvSpPr>
        <p:spPr>
          <a:xfrm>
            <a:off x="79633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5" name="Teardrop 3"/>
          <p:cNvSpPr/>
          <p:nvPr/>
        </p:nvSpPr>
        <p:spPr>
          <a:xfrm rot="5400000" flipH="1" flipV="1">
            <a:off x="98129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6" name="Oval 1865"/>
          <p:cNvSpPr/>
          <p:nvPr/>
        </p:nvSpPr>
        <p:spPr>
          <a:xfrm>
            <a:off x="104920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7" name="Teardrop 3"/>
          <p:cNvSpPr/>
          <p:nvPr/>
        </p:nvSpPr>
        <p:spPr>
          <a:xfrm rot="5400000" flipH="1" flipV="1">
            <a:off x="89703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8" name="Oval 1867"/>
          <p:cNvSpPr/>
          <p:nvPr/>
        </p:nvSpPr>
        <p:spPr>
          <a:xfrm>
            <a:off x="96491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69" name="Teardrop 3"/>
          <p:cNvSpPr/>
          <p:nvPr/>
        </p:nvSpPr>
        <p:spPr>
          <a:xfrm rot="5400000" flipH="1" flipV="1">
            <a:off x="11498011"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0" name="Teardrop 3"/>
          <p:cNvSpPr/>
          <p:nvPr/>
        </p:nvSpPr>
        <p:spPr>
          <a:xfrm rot="5400000" flipH="1" flipV="1">
            <a:off x="106554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1" name="Oval 1870"/>
          <p:cNvSpPr/>
          <p:nvPr/>
        </p:nvSpPr>
        <p:spPr>
          <a:xfrm>
            <a:off x="113348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872"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3" name="Oval 1872"/>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4" name="Oval 1873"/>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5" name="Oval 1874"/>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6" name="Oval 1875"/>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7" name="Oval 1876"/>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8" name="Oval 1877"/>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9" name="Oval 1878"/>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0" name="Oval 1879"/>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1" name="Oval 1880"/>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2" name="Oval 1881"/>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3" name="Oval 1882"/>
          <p:cNvSpPr/>
          <p:nvPr/>
        </p:nvSpPr>
        <p:spPr>
          <a:xfrm>
            <a:off x="100346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4" name="Oval 1883"/>
          <p:cNvSpPr/>
          <p:nvPr/>
        </p:nvSpPr>
        <p:spPr>
          <a:xfrm>
            <a:off x="91921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5" name="Oval 1884"/>
          <p:cNvSpPr/>
          <p:nvPr/>
        </p:nvSpPr>
        <p:spPr>
          <a:xfrm>
            <a:off x="11719750"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6" name="Oval 1885"/>
          <p:cNvSpPr/>
          <p:nvPr/>
        </p:nvSpPr>
        <p:spPr>
          <a:xfrm>
            <a:off x="108772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7"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8"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9"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0"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1"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2"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3"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4"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5"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6" name="Teardrop 3"/>
          <p:cNvSpPr/>
          <p:nvPr/>
        </p:nvSpPr>
        <p:spPr>
          <a:xfrm rot="5400000" flipH="1" flipV="1">
            <a:off x="93913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7"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8" name="Teardrop 3"/>
          <p:cNvSpPr/>
          <p:nvPr/>
        </p:nvSpPr>
        <p:spPr>
          <a:xfrm rot="5400000" flipH="1" flipV="1">
            <a:off x="11076421"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9" name="Teardrop 3"/>
          <p:cNvSpPr/>
          <p:nvPr/>
        </p:nvSpPr>
        <p:spPr>
          <a:xfrm rot="5400000" flipH="1" flipV="1">
            <a:off x="102338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0"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1" name="Teardrop 3"/>
          <p:cNvSpPr/>
          <p:nvPr/>
        </p:nvSpPr>
        <p:spPr>
          <a:xfrm rot="5400000" flipH="1" flipV="1">
            <a:off x="11760002" y="3223930"/>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2" name="Oval 1901"/>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3" name="Oval 1902"/>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4" name="Oval 1903"/>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5" name="Oval 1904"/>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6" name="Oval 1905"/>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7" name="Oval 1906"/>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8" name="Oval 1907"/>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9" name="Oval 1908"/>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0" name="Oval 1909"/>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1" name="Oval 1910"/>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2" name="Oval 1911"/>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3" name="Oval 1912"/>
          <p:cNvSpPr/>
          <p:nvPr/>
        </p:nvSpPr>
        <p:spPr>
          <a:xfrm>
            <a:off x="104568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4" name="Oval 1913"/>
          <p:cNvSpPr/>
          <p:nvPr/>
        </p:nvSpPr>
        <p:spPr>
          <a:xfrm>
            <a:off x="96142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5" name="Oval 1914"/>
          <p:cNvSpPr/>
          <p:nvPr/>
        </p:nvSpPr>
        <p:spPr>
          <a:xfrm>
            <a:off x="112993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6"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7" name="Oval 1916"/>
          <p:cNvSpPr/>
          <p:nvPr/>
        </p:nvSpPr>
        <p:spPr>
          <a:xfrm>
            <a:off x="71204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18"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9" name="Oval 1918"/>
          <p:cNvSpPr/>
          <p:nvPr/>
        </p:nvSpPr>
        <p:spPr>
          <a:xfrm>
            <a:off x="3774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0"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1"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2"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3"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4"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5"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6" name="Oval 1925"/>
          <p:cNvSpPr/>
          <p:nvPr/>
        </p:nvSpPr>
        <p:spPr>
          <a:xfrm>
            <a:off x="12203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7" name="Oval 1926"/>
          <p:cNvSpPr/>
          <p:nvPr/>
        </p:nvSpPr>
        <p:spPr>
          <a:xfrm>
            <a:off x="20632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8" name="Oval 1927"/>
          <p:cNvSpPr/>
          <p:nvPr/>
        </p:nvSpPr>
        <p:spPr>
          <a:xfrm>
            <a:off x="29060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29" name="Oval 1928"/>
          <p:cNvSpPr/>
          <p:nvPr/>
        </p:nvSpPr>
        <p:spPr>
          <a:xfrm>
            <a:off x="37489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0" name="Oval 1929"/>
          <p:cNvSpPr/>
          <p:nvPr/>
        </p:nvSpPr>
        <p:spPr>
          <a:xfrm>
            <a:off x="45918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1" name="Oval 1930"/>
          <p:cNvSpPr/>
          <p:nvPr/>
        </p:nvSpPr>
        <p:spPr>
          <a:xfrm>
            <a:off x="54347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2" name="Oval 1931"/>
          <p:cNvSpPr/>
          <p:nvPr/>
        </p:nvSpPr>
        <p:spPr>
          <a:xfrm>
            <a:off x="62776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3"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4" name="Oval 1933"/>
          <p:cNvSpPr/>
          <p:nvPr/>
        </p:nvSpPr>
        <p:spPr>
          <a:xfrm>
            <a:off x="88062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5"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6" name="Oval 1935"/>
          <p:cNvSpPr/>
          <p:nvPr/>
        </p:nvSpPr>
        <p:spPr>
          <a:xfrm>
            <a:off x="79633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7" name="Teardrop 3"/>
          <p:cNvSpPr/>
          <p:nvPr/>
        </p:nvSpPr>
        <p:spPr>
          <a:xfrm rot="5400000" flipH="1" flipV="1">
            <a:off x="98129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8" name="Oval 1937"/>
          <p:cNvSpPr/>
          <p:nvPr/>
        </p:nvSpPr>
        <p:spPr>
          <a:xfrm>
            <a:off x="104920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39" name="Teardrop 3"/>
          <p:cNvSpPr/>
          <p:nvPr/>
        </p:nvSpPr>
        <p:spPr>
          <a:xfrm rot="5400000" flipH="1" flipV="1">
            <a:off x="89703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0" name="Oval 1939"/>
          <p:cNvSpPr/>
          <p:nvPr/>
        </p:nvSpPr>
        <p:spPr>
          <a:xfrm>
            <a:off x="96491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41" name="Teardrop 3"/>
          <p:cNvSpPr/>
          <p:nvPr/>
        </p:nvSpPr>
        <p:spPr>
          <a:xfrm rot="5400000" flipH="1" flipV="1">
            <a:off x="11498011"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2" name="Teardrop 3"/>
          <p:cNvSpPr/>
          <p:nvPr/>
        </p:nvSpPr>
        <p:spPr>
          <a:xfrm rot="5400000" flipH="1" flipV="1">
            <a:off x="106554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3" name="Oval 1942"/>
          <p:cNvSpPr/>
          <p:nvPr/>
        </p:nvSpPr>
        <p:spPr>
          <a:xfrm>
            <a:off x="113348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1944"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5" name="Oval 1944"/>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6" name="Oval 1945"/>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7" name="Oval 1946"/>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8" name="Oval 1947"/>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9" name="Oval 1948"/>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0" name="Oval 1949"/>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1" name="Oval 1950"/>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2" name="Oval 1951"/>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3" name="Oval 1952"/>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4" name="Oval 1953"/>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5" name="Oval 1954"/>
          <p:cNvSpPr/>
          <p:nvPr/>
        </p:nvSpPr>
        <p:spPr>
          <a:xfrm>
            <a:off x="100346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6" name="Oval 1955"/>
          <p:cNvSpPr/>
          <p:nvPr/>
        </p:nvSpPr>
        <p:spPr>
          <a:xfrm>
            <a:off x="91921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7" name="Oval 1956"/>
          <p:cNvSpPr/>
          <p:nvPr/>
        </p:nvSpPr>
        <p:spPr>
          <a:xfrm>
            <a:off x="11719750"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8" name="Oval 1957"/>
          <p:cNvSpPr/>
          <p:nvPr/>
        </p:nvSpPr>
        <p:spPr>
          <a:xfrm>
            <a:off x="108772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9"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0"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1"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2"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3"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4"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5"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6"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7"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8" name="Teardrop 3"/>
          <p:cNvSpPr/>
          <p:nvPr/>
        </p:nvSpPr>
        <p:spPr>
          <a:xfrm rot="5400000" flipH="1" flipV="1">
            <a:off x="93913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9"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0" name="Teardrop 3"/>
          <p:cNvSpPr/>
          <p:nvPr/>
        </p:nvSpPr>
        <p:spPr>
          <a:xfrm rot="5400000" flipH="1" flipV="1">
            <a:off x="11076421"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1" name="Teardrop 3"/>
          <p:cNvSpPr/>
          <p:nvPr/>
        </p:nvSpPr>
        <p:spPr>
          <a:xfrm rot="5400000" flipH="1" flipV="1">
            <a:off x="102338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2"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3" name="Teardrop 3"/>
          <p:cNvSpPr/>
          <p:nvPr/>
        </p:nvSpPr>
        <p:spPr>
          <a:xfrm rot="5400000" flipH="1" flipV="1">
            <a:off x="11760002" y="4069935"/>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8" y="250112"/>
                  <a:pt x="155376" y="250112"/>
                </a:cubicBezTo>
                <a:cubicBezTo>
                  <a:pt x="174455" y="249746"/>
                  <a:pt x="198601" y="254980"/>
                  <a:pt x="211458" y="268141"/>
                </a:cubicBezTo>
                <a:cubicBezTo>
                  <a:pt x="215886"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7"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60" y="254779"/>
                  <a:pt x="246352" y="254786"/>
                </a:cubicBezTo>
                <a:cubicBezTo>
                  <a:pt x="246345"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9"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90" y="195895"/>
                  <a:pt x="53000" y="178457"/>
                  <a:pt x="53000" y="159854"/>
                </a:cubicBezTo>
                <a:cubicBezTo>
                  <a:pt x="53000" y="132604"/>
                  <a:pt x="63706" y="107854"/>
                  <a:pt x="81286" y="89721"/>
                </a:cubicBez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4" name="Oval 1973"/>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5" name="Oval 1974"/>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6" name="Oval 1975"/>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7" name="Oval 1976"/>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8" name="Oval 1977"/>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9" name="Oval 1978"/>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0" name="Oval 1979"/>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1" name="Oval 1980"/>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2" name="Oval 1981"/>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3" name="Oval 1982"/>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4" name="Oval 1983"/>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5" name="Oval 1984"/>
          <p:cNvSpPr/>
          <p:nvPr/>
        </p:nvSpPr>
        <p:spPr>
          <a:xfrm>
            <a:off x="104568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6" name="Oval 1985"/>
          <p:cNvSpPr/>
          <p:nvPr/>
        </p:nvSpPr>
        <p:spPr>
          <a:xfrm>
            <a:off x="96142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7" name="Oval 1986"/>
          <p:cNvSpPr/>
          <p:nvPr/>
        </p:nvSpPr>
        <p:spPr>
          <a:xfrm>
            <a:off x="112993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8"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9"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0"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1"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2"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3"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4"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5"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6"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7"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8" name="Teardrop 3"/>
          <p:cNvSpPr/>
          <p:nvPr/>
        </p:nvSpPr>
        <p:spPr>
          <a:xfrm rot="5400000" flipH="1" flipV="1">
            <a:off x="100063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9" name="Teardrop 3"/>
          <p:cNvSpPr/>
          <p:nvPr/>
        </p:nvSpPr>
        <p:spPr>
          <a:xfrm rot="5400000" flipH="1" flipV="1">
            <a:off x="916376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7"/>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0" name="Teardrop 3"/>
          <p:cNvSpPr/>
          <p:nvPr/>
        </p:nvSpPr>
        <p:spPr>
          <a:xfrm rot="5400000" flipH="1" flipV="1">
            <a:off x="11691380"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1" name="Teardrop 3"/>
          <p:cNvSpPr/>
          <p:nvPr/>
        </p:nvSpPr>
        <p:spPr>
          <a:xfrm rot="5400000" flipH="1" flipV="1">
            <a:off x="108488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2"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3" name="Oval 1651"/>
          <p:cNvSpPr/>
          <p:nvPr/>
        </p:nvSpPr>
        <p:spPr>
          <a:xfrm>
            <a:off x="812619" y="4561319"/>
            <a:ext cx="11030995" cy="10682"/>
          </a:xfrm>
          <a:custGeom>
            <a:avLst/>
            <a:gdLst/>
            <a:ahLst/>
            <a:cxnLst/>
            <a:rect l="l" t="t" r="r" b="b"/>
            <a:pathLst>
              <a:path w="11030995" h="10682">
                <a:moveTo>
                  <a:pt x="10992007" y="0"/>
                </a:moveTo>
                <a:cubicBezTo>
                  <a:pt x="11006265" y="0"/>
                  <a:pt x="11019702" y="3516"/>
                  <a:pt x="11030995" y="10682"/>
                </a:cubicBezTo>
                <a:lnTo>
                  <a:pt x="10953019" y="10682"/>
                </a:lnTo>
                <a:cubicBezTo>
                  <a:pt x="10964312" y="3516"/>
                  <a:pt x="10977749" y="0"/>
                  <a:pt x="10992007" y="0"/>
                </a:cubicBezTo>
                <a:close/>
                <a:moveTo>
                  <a:pt x="10149468" y="0"/>
                </a:moveTo>
                <a:cubicBezTo>
                  <a:pt x="10163726" y="0"/>
                  <a:pt x="10177163" y="3516"/>
                  <a:pt x="10188456" y="10682"/>
                </a:cubicBezTo>
                <a:lnTo>
                  <a:pt x="10110480" y="10682"/>
                </a:lnTo>
                <a:cubicBezTo>
                  <a:pt x="10121773" y="3516"/>
                  <a:pt x="10135210" y="0"/>
                  <a:pt x="10149468" y="0"/>
                </a:cubicBezTo>
                <a:close/>
                <a:moveTo>
                  <a:pt x="9306928" y="0"/>
                </a:moveTo>
                <a:cubicBezTo>
                  <a:pt x="9321186" y="0"/>
                  <a:pt x="9334623" y="3516"/>
                  <a:pt x="9345916" y="10682"/>
                </a:cubicBezTo>
                <a:lnTo>
                  <a:pt x="9267940" y="10682"/>
                </a:lnTo>
                <a:cubicBezTo>
                  <a:pt x="9279233" y="3516"/>
                  <a:pt x="9292670" y="0"/>
                  <a:pt x="9306928" y="0"/>
                </a:cubicBezTo>
                <a:close/>
                <a:moveTo>
                  <a:pt x="8464388" y="0"/>
                </a:moveTo>
                <a:cubicBezTo>
                  <a:pt x="8478646" y="0"/>
                  <a:pt x="8492083" y="3516"/>
                  <a:pt x="8503376" y="10682"/>
                </a:cubicBezTo>
                <a:lnTo>
                  <a:pt x="8425400" y="10682"/>
                </a:lnTo>
                <a:cubicBezTo>
                  <a:pt x="8436693" y="3516"/>
                  <a:pt x="8450130" y="0"/>
                  <a:pt x="8464388" y="0"/>
                </a:cubicBezTo>
                <a:close/>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2A4875F-C582-406B-8643-D52AFB3978A7}" type="datetimeFigureOut">
              <a:rPr lang="en-US" smtClean="0"/>
              <a:t>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021EE-C834-41B5-A372-F0167C3EE3A7}"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0524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4875F-C582-406B-8643-D52AFB3978A7}" type="datetimeFigureOut">
              <a:rPr lang="en-US" smtClean="0"/>
              <a:t>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3124247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4875F-C582-406B-8643-D52AFB3978A7}" type="datetimeFigureOut">
              <a:rPr lang="en-US" smtClean="0"/>
              <a:t>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021EE-C834-41B5-A372-F0167C3EE3A7}"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40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4875F-C582-406B-8643-D52AFB3978A7}" type="datetimeFigureOut">
              <a:rPr lang="en-US" smtClean="0"/>
              <a:t>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2436798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526" name="Group 525"/>
          <p:cNvGrpSpPr/>
          <p:nvPr/>
        </p:nvGrpSpPr>
        <p:grpSpPr>
          <a:xfrm>
            <a:off x="0" y="420256"/>
            <a:ext cx="12188952" cy="3795497"/>
            <a:chOff x="0" y="420256"/>
            <a:chExt cx="12188952" cy="3795497"/>
          </a:xfrm>
        </p:grpSpPr>
        <p:cxnSp>
          <p:nvCxnSpPr>
            <p:cNvPr id="527" name="Straight Connector 526"/>
            <p:cNvCxnSpPr/>
            <p:nvPr/>
          </p:nvCxnSpPr>
          <p:spPr>
            <a:xfrm>
              <a:off x="0" y="4215753"/>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8" name="Straight Connector 527"/>
            <p:cNvCxnSpPr/>
            <p:nvPr/>
          </p:nvCxnSpPr>
          <p:spPr>
            <a:xfrm>
              <a:off x="0" y="379403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9" name="Straight Connector 528"/>
            <p:cNvCxnSpPr/>
            <p:nvPr/>
          </p:nvCxnSpPr>
          <p:spPr>
            <a:xfrm>
              <a:off x="0" y="337231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0" name="Straight Connector 529"/>
            <p:cNvCxnSpPr/>
            <p:nvPr/>
          </p:nvCxnSpPr>
          <p:spPr>
            <a:xfrm>
              <a:off x="0" y="295058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1" name="Straight Connector 530"/>
            <p:cNvCxnSpPr/>
            <p:nvPr/>
          </p:nvCxnSpPr>
          <p:spPr>
            <a:xfrm>
              <a:off x="0" y="252886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2" name="Straight Connector 531"/>
            <p:cNvCxnSpPr/>
            <p:nvPr/>
          </p:nvCxnSpPr>
          <p:spPr>
            <a:xfrm>
              <a:off x="0" y="2107144"/>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3" name="Straight Connector 532"/>
            <p:cNvCxnSpPr/>
            <p:nvPr/>
          </p:nvCxnSpPr>
          <p:spPr>
            <a:xfrm>
              <a:off x="0" y="168542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4" name="Straight Connector 533"/>
            <p:cNvCxnSpPr/>
            <p:nvPr/>
          </p:nvCxnSpPr>
          <p:spPr>
            <a:xfrm>
              <a:off x="0" y="126370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5" name="Straight Connector 534"/>
            <p:cNvCxnSpPr/>
            <p:nvPr/>
          </p:nvCxnSpPr>
          <p:spPr>
            <a:xfrm>
              <a:off x="0" y="84197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6" name="Straight Connector 535"/>
            <p:cNvCxnSpPr/>
            <p:nvPr/>
          </p:nvCxnSpPr>
          <p:spPr>
            <a:xfrm>
              <a:off x="0" y="42025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7" name="Rectangle 379"/>
          <p:cNvSpPr/>
          <p:nvPr/>
        </p:nvSpPr>
        <p:spPr>
          <a:xfrm rot="18900000" flipV="1">
            <a:off x="9445819" y="-965459"/>
            <a:ext cx="13717" cy="6493220"/>
          </a:xfrm>
          <a:custGeom>
            <a:avLst/>
            <a:gdLst/>
            <a:ahLst/>
            <a:cxnLst/>
            <a:rect l="l" t="t" r="r" b="b"/>
            <a:pathLst>
              <a:path w="13717" h="6493220">
                <a:moveTo>
                  <a:pt x="1" y="6493220"/>
                </a:moveTo>
                <a:lnTo>
                  <a:pt x="13717"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8" name="Rectangle 56"/>
          <p:cNvSpPr/>
          <p:nvPr/>
        </p:nvSpPr>
        <p:spPr>
          <a:xfrm>
            <a:off x="0" y="0"/>
            <a:ext cx="11816540" cy="4572004"/>
          </a:xfrm>
          <a:custGeom>
            <a:avLst/>
            <a:gdLst/>
            <a:ahLst/>
            <a:cxnLst/>
            <a:rect l="l" t="t" r="r" b="b"/>
            <a:pathLst>
              <a:path w="11816540" h="4572004">
                <a:moveTo>
                  <a:pt x="11802824" y="4"/>
                </a:moveTo>
                <a:lnTo>
                  <a:pt x="11816540" y="4"/>
                </a:lnTo>
                <a:lnTo>
                  <a:pt x="11816540" y="4572004"/>
                </a:lnTo>
                <a:lnTo>
                  <a:pt x="11802824" y="4572004"/>
                </a:lnTo>
                <a:close/>
                <a:moveTo>
                  <a:pt x="5901406" y="4"/>
                </a:moveTo>
                <a:lnTo>
                  <a:pt x="5915122" y="4"/>
                </a:lnTo>
                <a:lnTo>
                  <a:pt x="5915122" y="4572004"/>
                </a:lnTo>
                <a:lnTo>
                  <a:pt x="5901406" y="4572004"/>
                </a:lnTo>
                <a:close/>
                <a:moveTo>
                  <a:pt x="10959754" y="3"/>
                </a:moveTo>
                <a:lnTo>
                  <a:pt x="10973470" y="3"/>
                </a:lnTo>
                <a:lnTo>
                  <a:pt x="10973470" y="4572003"/>
                </a:lnTo>
                <a:lnTo>
                  <a:pt x="10959754" y="4572003"/>
                </a:lnTo>
                <a:close/>
                <a:moveTo>
                  <a:pt x="5058348" y="3"/>
                </a:moveTo>
                <a:lnTo>
                  <a:pt x="5072064" y="3"/>
                </a:lnTo>
                <a:lnTo>
                  <a:pt x="5072064" y="4572003"/>
                </a:lnTo>
                <a:lnTo>
                  <a:pt x="5058348" y="4572003"/>
                </a:lnTo>
                <a:close/>
                <a:moveTo>
                  <a:pt x="11381283" y="2"/>
                </a:moveTo>
                <a:lnTo>
                  <a:pt x="11394999" y="2"/>
                </a:lnTo>
                <a:lnTo>
                  <a:pt x="11394999" y="4572002"/>
                </a:lnTo>
                <a:lnTo>
                  <a:pt x="11381283" y="4572002"/>
                </a:lnTo>
                <a:close/>
                <a:moveTo>
                  <a:pt x="10538225" y="2"/>
                </a:moveTo>
                <a:lnTo>
                  <a:pt x="10551941" y="2"/>
                </a:lnTo>
                <a:lnTo>
                  <a:pt x="10551941" y="4572002"/>
                </a:lnTo>
                <a:lnTo>
                  <a:pt x="10538225" y="4572002"/>
                </a:lnTo>
                <a:close/>
                <a:moveTo>
                  <a:pt x="10116696" y="2"/>
                </a:moveTo>
                <a:lnTo>
                  <a:pt x="10130412" y="2"/>
                </a:lnTo>
                <a:lnTo>
                  <a:pt x="10130412" y="4572002"/>
                </a:lnTo>
                <a:lnTo>
                  <a:pt x="10116696" y="4572002"/>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9273638" y="1"/>
                </a:moveTo>
                <a:lnTo>
                  <a:pt x="9287354" y="1"/>
                </a:lnTo>
                <a:lnTo>
                  <a:pt x="9287354" y="4572001"/>
                </a:lnTo>
                <a:lnTo>
                  <a:pt x="9273638" y="4572001"/>
                </a:lnTo>
                <a:close/>
                <a:moveTo>
                  <a:pt x="3372232" y="1"/>
                </a:moveTo>
                <a:lnTo>
                  <a:pt x="3385948" y="1"/>
                </a:lnTo>
                <a:lnTo>
                  <a:pt x="3385948" y="4572001"/>
                </a:lnTo>
                <a:lnTo>
                  <a:pt x="3372232" y="4572001"/>
                </a:lnTo>
                <a:close/>
                <a:moveTo>
                  <a:pt x="9695167" y="0"/>
                </a:moveTo>
                <a:lnTo>
                  <a:pt x="9708883" y="0"/>
                </a:lnTo>
                <a:lnTo>
                  <a:pt x="9708883" y="4572000"/>
                </a:lnTo>
                <a:lnTo>
                  <a:pt x="9695167" y="4572000"/>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9"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0"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1"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3"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4"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5" name="Rectangle 93"/>
          <p:cNvSpPr/>
          <p:nvPr/>
        </p:nvSpPr>
        <p:spPr>
          <a:xfrm rot="2700000">
            <a:off x="7402457" y="-944051"/>
            <a:ext cx="13717" cy="6479502"/>
          </a:xfrm>
          <a:custGeom>
            <a:avLst/>
            <a:gdLst/>
            <a:ahLst/>
            <a:cxnLst/>
            <a:rect l="l" t="t" r="r" b="b"/>
            <a:pathLst>
              <a:path w="13717" h="6479502">
                <a:moveTo>
                  <a:pt x="0" y="13716"/>
                </a:moveTo>
                <a:lnTo>
                  <a:pt x="13717" y="0"/>
                </a:lnTo>
                <a:lnTo>
                  <a:pt x="13716" y="6465787"/>
                </a:lnTo>
                <a:lnTo>
                  <a:pt x="1"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6" name="Rectangle 94"/>
          <p:cNvSpPr/>
          <p:nvPr/>
        </p:nvSpPr>
        <p:spPr>
          <a:xfrm rot="2700000">
            <a:off x="8245644"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7" name="Rectangle 95"/>
          <p:cNvSpPr/>
          <p:nvPr/>
        </p:nvSpPr>
        <p:spPr>
          <a:xfrm rot="2700000">
            <a:off x="9088831" y="-953750"/>
            <a:ext cx="13717" cy="6479503"/>
          </a:xfrm>
          <a:custGeom>
            <a:avLst/>
            <a:gdLst/>
            <a:ahLst/>
            <a:cxnLst/>
            <a:rect l="l" t="t" r="r" b="b"/>
            <a:pathLst>
              <a:path w="13717" h="6479503">
                <a:moveTo>
                  <a:pt x="13717" y="0"/>
                </a:moveTo>
                <a:lnTo>
                  <a:pt x="13716" y="6465787"/>
                </a:lnTo>
                <a:lnTo>
                  <a:pt x="0" y="6479503"/>
                </a:lnTo>
                <a:lnTo>
                  <a:pt x="1" y="1371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8" name="Rectangle 96"/>
          <p:cNvSpPr/>
          <p:nvPr/>
        </p:nvSpPr>
        <p:spPr>
          <a:xfrm rot="2700000">
            <a:off x="9912896" y="-907596"/>
            <a:ext cx="13716" cy="6425429"/>
          </a:xfrm>
          <a:custGeom>
            <a:avLst/>
            <a:gdLst/>
            <a:ahLst/>
            <a:cxnLst/>
            <a:rect l="l" t="t" r="r" b="b"/>
            <a:pathLst>
              <a:path w="13716" h="6425429">
                <a:moveTo>
                  <a:pt x="0" y="0"/>
                </a:moveTo>
                <a:lnTo>
                  <a:pt x="13716" y="13717"/>
                </a:lnTo>
                <a:lnTo>
                  <a:pt x="13716" y="6411713"/>
                </a:lnTo>
                <a:lnTo>
                  <a:pt x="0" y="64254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9" name="Rectangle 97"/>
          <p:cNvSpPr/>
          <p:nvPr/>
        </p:nvSpPr>
        <p:spPr>
          <a:xfrm rot="2700000">
            <a:off x="10334491" y="110221"/>
            <a:ext cx="13717" cy="5232981"/>
          </a:xfrm>
          <a:custGeom>
            <a:avLst/>
            <a:gdLst/>
            <a:ahLst/>
            <a:cxnLst/>
            <a:rect l="l" t="t" r="r" b="b"/>
            <a:pathLst>
              <a:path w="13717" h="5232981">
                <a:moveTo>
                  <a:pt x="0" y="0"/>
                </a:moveTo>
                <a:lnTo>
                  <a:pt x="13717" y="13716"/>
                </a:lnTo>
                <a:lnTo>
                  <a:pt x="13717" y="5219264"/>
                </a:lnTo>
                <a:lnTo>
                  <a:pt x="1" y="523298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0" name="Rectangle 98"/>
          <p:cNvSpPr/>
          <p:nvPr/>
        </p:nvSpPr>
        <p:spPr>
          <a:xfrm rot="2700000">
            <a:off x="10756084" y="1128037"/>
            <a:ext cx="13716" cy="4040537"/>
          </a:xfrm>
          <a:custGeom>
            <a:avLst/>
            <a:gdLst/>
            <a:ahLst/>
            <a:cxnLst/>
            <a:rect l="l" t="t" r="r" b="b"/>
            <a:pathLst>
              <a:path w="13716" h="4040537">
                <a:moveTo>
                  <a:pt x="0" y="0"/>
                </a:moveTo>
                <a:lnTo>
                  <a:pt x="13716" y="13716"/>
                </a:lnTo>
                <a:lnTo>
                  <a:pt x="13715" y="4026822"/>
                </a:lnTo>
                <a:lnTo>
                  <a:pt x="1" y="404053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1" name="Rectangle 99"/>
          <p:cNvSpPr/>
          <p:nvPr/>
        </p:nvSpPr>
        <p:spPr>
          <a:xfrm rot="2700000">
            <a:off x="11177678" y="2145853"/>
            <a:ext cx="13716" cy="2848091"/>
          </a:xfrm>
          <a:custGeom>
            <a:avLst/>
            <a:gdLst/>
            <a:ahLst/>
            <a:cxnLst/>
            <a:rect l="l" t="t" r="r" b="b"/>
            <a:pathLst>
              <a:path w="13716" h="2848091">
                <a:moveTo>
                  <a:pt x="0" y="0"/>
                </a:moveTo>
                <a:lnTo>
                  <a:pt x="13716" y="13716"/>
                </a:lnTo>
                <a:lnTo>
                  <a:pt x="13715" y="2834375"/>
                </a:lnTo>
                <a:lnTo>
                  <a:pt x="0" y="284809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 name="Rectangle 100"/>
          <p:cNvSpPr/>
          <p:nvPr/>
        </p:nvSpPr>
        <p:spPr>
          <a:xfrm rot="2700000">
            <a:off x="11599272" y="3163669"/>
            <a:ext cx="13715" cy="1655644"/>
          </a:xfrm>
          <a:custGeom>
            <a:avLst/>
            <a:gdLst/>
            <a:ahLst/>
            <a:cxnLst/>
            <a:rect l="l" t="t" r="r" b="b"/>
            <a:pathLst>
              <a:path w="13715" h="1655644">
                <a:moveTo>
                  <a:pt x="0" y="0"/>
                </a:moveTo>
                <a:lnTo>
                  <a:pt x="13715" y="13716"/>
                </a:lnTo>
                <a:lnTo>
                  <a:pt x="13715" y="1641929"/>
                </a:lnTo>
                <a:lnTo>
                  <a:pt x="0" y="165564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 name="Rectangle 101"/>
          <p:cNvSpPr/>
          <p:nvPr/>
        </p:nvSpPr>
        <p:spPr>
          <a:xfrm rot="2700000">
            <a:off x="12020868" y="4181493"/>
            <a:ext cx="13715" cy="463189"/>
          </a:xfrm>
          <a:custGeom>
            <a:avLst/>
            <a:gdLst/>
            <a:ahLst/>
            <a:cxnLst/>
            <a:rect l="l" t="t" r="r" b="b"/>
            <a:pathLst>
              <a:path w="13715" h="463189">
                <a:moveTo>
                  <a:pt x="1" y="0"/>
                </a:moveTo>
                <a:lnTo>
                  <a:pt x="13715" y="13716"/>
                </a:lnTo>
                <a:lnTo>
                  <a:pt x="13715" y="449474"/>
                </a:lnTo>
                <a:lnTo>
                  <a:pt x="0" y="46318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4"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5"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6"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7"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8"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9"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0"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1"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2"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3"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4"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5"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6"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7" name="Rectangle 376"/>
          <p:cNvSpPr/>
          <p:nvPr/>
        </p:nvSpPr>
        <p:spPr>
          <a:xfrm rot="18900000" flipV="1">
            <a:off x="6916261" y="-965458"/>
            <a:ext cx="13716" cy="6493219"/>
          </a:xfrm>
          <a:custGeom>
            <a:avLst/>
            <a:gdLst/>
            <a:ahLst/>
            <a:cxnLst/>
            <a:rect l="l" t="t" r="r" b="b"/>
            <a:pathLst>
              <a:path w="13716" h="6493219">
                <a:moveTo>
                  <a:pt x="13716" y="6479504"/>
                </a:moveTo>
                <a:lnTo>
                  <a:pt x="13716" y="0"/>
                </a:lnTo>
                <a:lnTo>
                  <a:pt x="0" y="13717"/>
                </a:lnTo>
                <a:lnTo>
                  <a:pt x="0" y="649321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8" name="Rectangle 377"/>
          <p:cNvSpPr/>
          <p:nvPr/>
        </p:nvSpPr>
        <p:spPr>
          <a:xfrm rot="18900000" flipV="1">
            <a:off x="7759447" y="-965458"/>
            <a:ext cx="13717" cy="6493219"/>
          </a:xfrm>
          <a:custGeom>
            <a:avLst/>
            <a:gdLst/>
            <a:ahLst/>
            <a:cxnLst/>
            <a:rect l="l" t="t" r="r" b="b"/>
            <a:pathLst>
              <a:path w="13717" h="6493219">
                <a:moveTo>
                  <a:pt x="0" y="6493219"/>
                </a:moveTo>
                <a:lnTo>
                  <a:pt x="13716" y="6479502"/>
                </a:lnTo>
                <a:lnTo>
                  <a:pt x="13717"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9" name="Rectangle 378"/>
          <p:cNvSpPr/>
          <p:nvPr/>
        </p:nvSpPr>
        <p:spPr>
          <a:xfrm rot="18900000" flipV="1">
            <a:off x="8602633" y="-965458"/>
            <a:ext cx="13716" cy="6493219"/>
          </a:xfrm>
          <a:custGeom>
            <a:avLst/>
            <a:gdLst/>
            <a:ahLst/>
            <a:cxnLst/>
            <a:rect l="l" t="t" r="r" b="b"/>
            <a:pathLst>
              <a:path w="13716" h="6493219">
                <a:moveTo>
                  <a:pt x="13716" y="6479504"/>
                </a:moveTo>
                <a:lnTo>
                  <a:pt x="13716" y="0"/>
                </a:lnTo>
                <a:lnTo>
                  <a:pt x="0" y="13716"/>
                </a:lnTo>
                <a:lnTo>
                  <a:pt x="0" y="649321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0" name="Rectangle 138"/>
          <p:cNvSpPr/>
          <p:nvPr/>
        </p:nvSpPr>
        <p:spPr>
          <a:xfrm rot="18900000" flipV="1">
            <a:off x="10088968" y="-882602"/>
            <a:ext cx="13716" cy="5927431"/>
          </a:xfrm>
          <a:custGeom>
            <a:avLst/>
            <a:gdLst/>
            <a:ahLst/>
            <a:cxnLst/>
            <a:rect l="l" t="t" r="r" b="b"/>
            <a:pathLst>
              <a:path w="13716" h="5927431">
                <a:moveTo>
                  <a:pt x="0" y="5927431"/>
                </a:moveTo>
                <a:lnTo>
                  <a:pt x="13715" y="5913716"/>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1" name="Rectangle 139"/>
          <p:cNvSpPr/>
          <p:nvPr/>
        </p:nvSpPr>
        <p:spPr>
          <a:xfrm rot="18900000" flipV="1">
            <a:off x="10510562" y="-707971"/>
            <a:ext cx="13716" cy="4734985"/>
          </a:xfrm>
          <a:custGeom>
            <a:avLst/>
            <a:gdLst/>
            <a:ahLst/>
            <a:cxnLst/>
            <a:rect l="l" t="t" r="r" b="b"/>
            <a:pathLst>
              <a:path w="13716" h="4734985">
                <a:moveTo>
                  <a:pt x="0" y="4734985"/>
                </a:moveTo>
                <a:lnTo>
                  <a:pt x="13715" y="4721270"/>
                </a:lnTo>
                <a:lnTo>
                  <a:pt x="13716"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2" name="Rectangle 140"/>
          <p:cNvSpPr/>
          <p:nvPr/>
        </p:nvSpPr>
        <p:spPr>
          <a:xfrm rot="18900000" flipV="1">
            <a:off x="10932155" y="-533342"/>
            <a:ext cx="13716" cy="3542540"/>
          </a:xfrm>
          <a:custGeom>
            <a:avLst/>
            <a:gdLst/>
            <a:ahLst/>
            <a:cxnLst/>
            <a:rect l="l" t="t" r="r" b="b"/>
            <a:pathLst>
              <a:path w="13716" h="3542540">
                <a:moveTo>
                  <a:pt x="0" y="3542540"/>
                </a:moveTo>
                <a:lnTo>
                  <a:pt x="13715" y="3528825"/>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 name="Rectangle 141"/>
          <p:cNvSpPr/>
          <p:nvPr/>
        </p:nvSpPr>
        <p:spPr>
          <a:xfrm rot="18900000" flipV="1">
            <a:off x="11353748" y="-358712"/>
            <a:ext cx="13716" cy="2350095"/>
          </a:xfrm>
          <a:custGeom>
            <a:avLst/>
            <a:gdLst/>
            <a:ahLst/>
            <a:cxnLst/>
            <a:rect l="l" t="t" r="r" b="b"/>
            <a:pathLst>
              <a:path w="13716" h="2350095">
                <a:moveTo>
                  <a:pt x="0" y="2350095"/>
                </a:moveTo>
                <a:lnTo>
                  <a:pt x="13715" y="2336380"/>
                </a:lnTo>
                <a:lnTo>
                  <a:pt x="13716" y="13714"/>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4" name="Rectangle 142"/>
          <p:cNvSpPr/>
          <p:nvPr/>
        </p:nvSpPr>
        <p:spPr>
          <a:xfrm rot="18900000" flipV="1">
            <a:off x="11775341" y="-184083"/>
            <a:ext cx="13716" cy="1157650"/>
          </a:xfrm>
          <a:custGeom>
            <a:avLst/>
            <a:gdLst/>
            <a:ahLst/>
            <a:cxnLst/>
            <a:rect l="l" t="t" r="r" b="b"/>
            <a:pathLst>
              <a:path w="13716" h="1157650">
                <a:moveTo>
                  <a:pt x="0" y="1157650"/>
                </a:moveTo>
                <a:lnTo>
                  <a:pt x="13716" y="1143934"/>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5"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6"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7"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8"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9"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0"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1"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2"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4"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5"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6"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7" name="Teardrop 3"/>
          <p:cNvSpPr/>
          <p:nvPr/>
        </p:nvSpPr>
        <p:spPr>
          <a:xfrm rot="5400000" flipH="1" flipV="1">
            <a:off x="98129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8" name="Teardrop 3"/>
          <p:cNvSpPr/>
          <p:nvPr/>
        </p:nvSpPr>
        <p:spPr>
          <a:xfrm rot="5400000" flipH="1" flipV="1">
            <a:off x="89703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9" name="Teardrop 3"/>
          <p:cNvSpPr/>
          <p:nvPr/>
        </p:nvSpPr>
        <p:spPr>
          <a:xfrm rot="5400000" flipH="1" flipV="1">
            <a:off x="11498011"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0" name="Teardrop 3"/>
          <p:cNvSpPr/>
          <p:nvPr/>
        </p:nvSpPr>
        <p:spPr>
          <a:xfrm rot="5400000" flipH="1" flipV="1">
            <a:off x="106554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1"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2" name="Oval 591"/>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4" name="Oval 593"/>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5" name="Oval 594"/>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6" name="Oval 595"/>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7" name="Oval 596"/>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8" name="Oval 597"/>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9" name="Oval 598"/>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0" name="Oval 599"/>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1" name="Oval 600"/>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2" name="Oval 601"/>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3" name="Oval 602"/>
          <p:cNvSpPr/>
          <p:nvPr/>
        </p:nvSpPr>
        <p:spPr>
          <a:xfrm>
            <a:off x="100346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 name="Oval 603"/>
          <p:cNvSpPr/>
          <p:nvPr/>
        </p:nvSpPr>
        <p:spPr>
          <a:xfrm>
            <a:off x="91921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5" name="Oval 604"/>
          <p:cNvSpPr/>
          <p:nvPr/>
        </p:nvSpPr>
        <p:spPr>
          <a:xfrm>
            <a:off x="11719750"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6" name="Oval 605"/>
          <p:cNvSpPr/>
          <p:nvPr/>
        </p:nvSpPr>
        <p:spPr>
          <a:xfrm>
            <a:off x="108772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7"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8"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9"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0"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1"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2"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3"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4"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5"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6" name="Teardrop 3"/>
          <p:cNvSpPr/>
          <p:nvPr/>
        </p:nvSpPr>
        <p:spPr>
          <a:xfrm rot="5400000" flipH="1" flipV="1">
            <a:off x="93913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7"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8" name="Teardrop 3"/>
          <p:cNvSpPr/>
          <p:nvPr/>
        </p:nvSpPr>
        <p:spPr>
          <a:xfrm rot="5400000" flipH="1" flipV="1">
            <a:off x="11076421"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9" name="Teardrop 3"/>
          <p:cNvSpPr/>
          <p:nvPr/>
        </p:nvSpPr>
        <p:spPr>
          <a:xfrm rot="5400000" flipH="1" flipV="1">
            <a:off x="102338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0"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1" name="Teardrop 3"/>
          <p:cNvSpPr/>
          <p:nvPr/>
        </p:nvSpPr>
        <p:spPr>
          <a:xfrm rot="5400000" flipH="1" flipV="1">
            <a:off x="11760003" y="685578"/>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69"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2" name="Oval 621"/>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3" name="Oval 622"/>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4" name="Oval 623"/>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5" name="Oval 624"/>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6" name="Oval 625"/>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7" name="Oval 626"/>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8" name="Oval 627"/>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9" name="Oval 628"/>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0" name="Oval 629"/>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1" name="Oval 630"/>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2" name="Oval 631"/>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3" name="Oval 632"/>
          <p:cNvSpPr/>
          <p:nvPr/>
        </p:nvSpPr>
        <p:spPr>
          <a:xfrm>
            <a:off x="104568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 name="Oval 633"/>
          <p:cNvSpPr/>
          <p:nvPr/>
        </p:nvSpPr>
        <p:spPr>
          <a:xfrm>
            <a:off x="96142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5" name="Oval 860"/>
          <p:cNvSpPr/>
          <p:nvPr/>
        </p:nvSpPr>
        <p:spPr>
          <a:xfrm>
            <a:off x="12141892" y="758852"/>
            <a:ext cx="50109" cy="3538433"/>
          </a:xfrm>
          <a:custGeom>
            <a:avLst/>
            <a:gdLst/>
            <a:ahLst/>
            <a:cxnLst/>
            <a:rect l="l" t="t" r="r" b="b"/>
            <a:pathLst>
              <a:path w="50109" h="3538433">
                <a:moveTo>
                  <a:pt x="50109" y="3384355"/>
                </a:moveTo>
                <a:lnTo>
                  <a:pt x="50109" y="3538433"/>
                </a:lnTo>
                <a:cubicBezTo>
                  <a:pt x="20497" y="3525461"/>
                  <a:pt x="0" y="3495821"/>
                  <a:pt x="0" y="3461394"/>
                </a:cubicBezTo>
                <a:cubicBezTo>
                  <a:pt x="0" y="3426967"/>
                  <a:pt x="20497" y="3397327"/>
                  <a:pt x="50109" y="3384355"/>
                </a:cubicBezTo>
                <a:close/>
                <a:moveTo>
                  <a:pt x="50109" y="2538350"/>
                </a:moveTo>
                <a:lnTo>
                  <a:pt x="50109" y="2692428"/>
                </a:lnTo>
                <a:cubicBezTo>
                  <a:pt x="20497" y="2679456"/>
                  <a:pt x="0" y="2649816"/>
                  <a:pt x="0" y="2615389"/>
                </a:cubicBezTo>
                <a:cubicBezTo>
                  <a:pt x="0" y="2580962"/>
                  <a:pt x="20497" y="2551322"/>
                  <a:pt x="50109" y="2538350"/>
                </a:cubicBezTo>
                <a:close/>
                <a:moveTo>
                  <a:pt x="50109" y="1688095"/>
                </a:moveTo>
                <a:lnTo>
                  <a:pt x="50109" y="1842173"/>
                </a:lnTo>
                <a:cubicBezTo>
                  <a:pt x="20497" y="1829201"/>
                  <a:pt x="0" y="1799561"/>
                  <a:pt x="0" y="1765134"/>
                </a:cubicBezTo>
                <a:cubicBezTo>
                  <a:pt x="0" y="1730707"/>
                  <a:pt x="20497" y="1701067"/>
                  <a:pt x="50109" y="1688095"/>
                </a:cubicBezTo>
                <a:close/>
                <a:moveTo>
                  <a:pt x="50109" y="845498"/>
                </a:moveTo>
                <a:lnTo>
                  <a:pt x="50109" y="999576"/>
                </a:lnTo>
                <a:cubicBezTo>
                  <a:pt x="20497" y="986604"/>
                  <a:pt x="0" y="956964"/>
                  <a:pt x="0" y="922537"/>
                </a:cubicBezTo>
                <a:cubicBezTo>
                  <a:pt x="0" y="888110"/>
                  <a:pt x="20497" y="858470"/>
                  <a:pt x="50109" y="845498"/>
                </a:cubicBezTo>
                <a:close/>
                <a:moveTo>
                  <a:pt x="50109" y="0"/>
                </a:moveTo>
                <a:lnTo>
                  <a:pt x="50109" y="154078"/>
                </a:lnTo>
                <a:cubicBezTo>
                  <a:pt x="20497" y="141106"/>
                  <a:pt x="0" y="111466"/>
                  <a:pt x="0" y="77039"/>
                </a:cubicBezTo>
                <a:cubicBezTo>
                  <a:pt x="0" y="42612"/>
                  <a:pt x="20497" y="12972"/>
                  <a:pt x="50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6" name="Oval 635"/>
          <p:cNvSpPr/>
          <p:nvPr/>
        </p:nvSpPr>
        <p:spPr>
          <a:xfrm>
            <a:off x="112993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7"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8"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9"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0"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1"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2"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3"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4"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6" name="Teardrop 3"/>
          <p:cNvSpPr/>
          <p:nvPr/>
        </p:nvSpPr>
        <p:spPr>
          <a:xfrm rot="5400000" flipH="1" flipV="1">
            <a:off x="95441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7"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8" name="Teardrop 3"/>
          <p:cNvSpPr/>
          <p:nvPr/>
        </p:nvSpPr>
        <p:spPr>
          <a:xfrm rot="5400000" flipH="1" flipV="1">
            <a:off x="11229252"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9" name="Teardrop 3"/>
          <p:cNvSpPr/>
          <p:nvPr/>
        </p:nvSpPr>
        <p:spPr>
          <a:xfrm rot="5400000" flipH="1" flipV="1">
            <a:off x="103867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0"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1" name="Teardrop 3"/>
          <p:cNvSpPr/>
          <p:nvPr/>
        </p:nvSpPr>
        <p:spPr>
          <a:xfrm rot="5400000" flipH="1" flipV="1">
            <a:off x="11908617" y="4923"/>
            <a:ext cx="298552" cy="268215"/>
          </a:xfrm>
          <a:custGeom>
            <a:avLst/>
            <a:gdLst/>
            <a:ahLst/>
            <a:cxnLst/>
            <a:rect l="l" t="t" r="r" b="b"/>
            <a:pathLst>
              <a:path w="298552"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298552" y="138"/>
                </a:moveTo>
                <a:lnTo>
                  <a:pt x="298552" y="11636"/>
                </a:lnTo>
                <a:cubicBezTo>
                  <a:pt x="298344" y="11511"/>
                  <a:pt x="298133" y="11506"/>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4" y="189232"/>
                  <a:pt x="256525" y="205210"/>
                  <a:pt x="272877" y="215167"/>
                </a:cubicBezTo>
                <a:lnTo>
                  <a:pt x="298552" y="215277"/>
                </a:lnTo>
                <a:lnTo>
                  <a:pt x="298552" y="221928"/>
                </a:lnTo>
                <a:cubicBezTo>
                  <a:pt x="276711" y="221632"/>
                  <a:pt x="254816" y="229876"/>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0"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cubicBezTo>
                  <a:pt x="99420" y="72140"/>
                  <a:pt x="124170" y="61435"/>
                  <a:pt x="151420" y="61435"/>
                </a:cubicBezTo>
                <a:cubicBezTo>
                  <a:pt x="170023" y="61435"/>
                  <a:pt x="187461" y="66424"/>
                  <a:pt x="202250" y="75515"/>
                </a:cubicBezTo>
                <a:cubicBezTo>
                  <a:pt x="206323" y="58635"/>
                  <a:pt x="215129" y="42758"/>
                  <a:pt x="228297" y="29591"/>
                </a:cubicBezTo>
                <a:cubicBezTo>
                  <a:pt x="247566" y="10322"/>
                  <a:pt x="272636" y="391"/>
                  <a:pt x="297890"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2"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3"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4" name="Oval 883"/>
          <p:cNvSpPr/>
          <p:nvPr/>
        </p:nvSpPr>
        <p:spPr>
          <a:xfrm>
            <a:off x="2031413" y="-10245"/>
            <a:ext cx="10160587" cy="84875"/>
          </a:xfrm>
          <a:custGeom>
            <a:avLst/>
            <a:gdLst/>
            <a:ahLst/>
            <a:cxnLst/>
            <a:rect l="l" t="t" r="r" b="b"/>
            <a:pathLst>
              <a:path w="10160587" h="84875">
                <a:moveTo>
                  <a:pt x="10110479" y="0"/>
                </a:moveTo>
                <a:lnTo>
                  <a:pt x="10160587" y="0"/>
                </a:lnTo>
                <a:lnTo>
                  <a:pt x="10160587" y="77038"/>
                </a:lnTo>
                <a:cubicBezTo>
                  <a:pt x="10130976" y="64066"/>
                  <a:pt x="10110479" y="34427"/>
                  <a:pt x="10110479" y="0"/>
                </a:cubicBezTo>
                <a:close/>
                <a:moveTo>
                  <a:pt x="9267940" y="0"/>
                </a:moveTo>
                <a:lnTo>
                  <a:pt x="9437692" y="0"/>
                </a:lnTo>
                <a:cubicBezTo>
                  <a:pt x="9437692" y="46875"/>
                  <a:pt x="9399692" y="84875"/>
                  <a:pt x="9352816" y="84875"/>
                </a:cubicBezTo>
                <a:cubicBezTo>
                  <a:pt x="9305940" y="84875"/>
                  <a:pt x="9267940" y="46875"/>
                  <a:pt x="9267940" y="0"/>
                </a:cubicBezTo>
                <a:close/>
                <a:moveTo>
                  <a:pt x="8425400" y="0"/>
                </a:moveTo>
                <a:lnTo>
                  <a:pt x="8595152" y="0"/>
                </a:lnTo>
                <a:cubicBezTo>
                  <a:pt x="8595152" y="46875"/>
                  <a:pt x="8557152" y="84875"/>
                  <a:pt x="8510276" y="84875"/>
                </a:cubicBezTo>
                <a:cubicBezTo>
                  <a:pt x="8463400" y="84875"/>
                  <a:pt x="8425400" y="46875"/>
                  <a:pt x="8425400" y="0"/>
                </a:cubicBezTo>
                <a:close/>
                <a:moveTo>
                  <a:pt x="7582860" y="0"/>
                </a:moveTo>
                <a:lnTo>
                  <a:pt x="7752612" y="0"/>
                </a:lnTo>
                <a:cubicBezTo>
                  <a:pt x="7752612" y="46875"/>
                  <a:pt x="7714612" y="84875"/>
                  <a:pt x="7667736" y="84875"/>
                </a:cubicBezTo>
                <a:cubicBezTo>
                  <a:pt x="7620860" y="84875"/>
                  <a:pt x="7582860" y="46875"/>
                  <a:pt x="7582860" y="0"/>
                </a:cubicBezTo>
                <a:close/>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5"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6"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7"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8"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9"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0"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1"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2"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3"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4"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 name="Teardrop 3"/>
          <p:cNvSpPr/>
          <p:nvPr/>
        </p:nvSpPr>
        <p:spPr>
          <a:xfrm rot="5400000" flipH="1" flipV="1">
            <a:off x="98129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6" name="Teardrop 3"/>
          <p:cNvSpPr/>
          <p:nvPr/>
        </p:nvSpPr>
        <p:spPr>
          <a:xfrm rot="5400000" flipH="1" flipV="1">
            <a:off x="89703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7" name="Teardrop 3"/>
          <p:cNvSpPr/>
          <p:nvPr/>
        </p:nvSpPr>
        <p:spPr>
          <a:xfrm rot="5400000" flipH="1" flipV="1">
            <a:off x="11498011"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8" name="Teardrop 3"/>
          <p:cNvSpPr/>
          <p:nvPr/>
        </p:nvSpPr>
        <p:spPr>
          <a:xfrm rot="5400000" flipH="1" flipV="1">
            <a:off x="106554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9"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0" name="Oval 669"/>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1" name="Oval 670"/>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2" name="Oval 671"/>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3" name="Oval 672"/>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4" name="Oval 673"/>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5" name="Oval 674"/>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6" name="Oval 675"/>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7" name="Oval 676"/>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8" name="Oval 677"/>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9" name="Oval 678"/>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0" name="Oval 679"/>
          <p:cNvSpPr/>
          <p:nvPr/>
        </p:nvSpPr>
        <p:spPr>
          <a:xfrm>
            <a:off x="100346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1" name="Oval 680"/>
          <p:cNvSpPr/>
          <p:nvPr/>
        </p:nvSpPr>
        <p:spPr>
          <a:xfrm>
            <a:off x="91921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2" name="Oval 681"/>
          <p:cNvSpPr/>
          <p:nvPr/>
        </p:nvSpPr>
        <p:spPr>
          <a:xfrm>
            <a:off x="11719750"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3" name="Oval 682"/>
          <p:cNvSpPr/>
          <p:nvPr/>
        </p:nvSpPr>
        <p:spPr>
          <a:xfrm>
            <a:off x="108772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4"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5"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6"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7"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8"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9"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0"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1"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2"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3" name="Teardrop 3"/>
          <p:cNvSpPr/>
          <p:nvPr/>
        </p:nvSpPr>
        <p:spPr>
          <a:xfrm rot="5400000" flipH="1" flipV="1">
            <a:off x="93913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4"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5" name="Teardrop 3"/>
          <p:cNvSpPr/>
          <p:nvPr/>
        </p:nvSpPr>
        <p:spPr>
          <a:xfrm rot="5400000" flipH="1" flipV="1">
            <a:off x="11076421"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6" name="Teardrop 3"/>
          <p:cNvSpPr/>
          <p:nvPr/>
        </p:nvSpPr>
        <p:spPr>
          <a:xfrm rot="5400000" flipH="1" flipV="1">
            <a:off x="102338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7"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8" name="Teardrop 3"/>
          <p:cNvSpPr/>
          <p:nvPr/>
        </p:nvSpPr>
        <p:spPr>
          <a:xfrm rot="5400000" flipH="1" flipV="1">
            <a:off x="11760002" y="1531078"/>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3"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1"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6"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5"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0"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9" name="Oval 698"/>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0" name="Oval 699"/>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1" name="Oval 700"/>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2" name="Oval 701"/>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3" name="Oval 702"/>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4" name="Oval 703"/>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5" name="Oval 704"/>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6" name="Oval 705"/>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7" name="Oval 706"/>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8" name="Oval 707"/>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9" name="Oval 708"/>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0" name="Oval 709"/>
          <p:cNvSpPr/>
          <p:nvPr/>
        </p:nvSpPr>
        <p:spPr>
          <a:xfrm>
            <a:off x="104568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1" name="Oval 710"/>
          <p:cNvSpPr/>
          <p:nvPr/>
        </p:nvSpPr>
        <p:spPr>
          <a:xfrm>
            <a:off x="96142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2" name="Oval 711"/>
          <p:cNvSpPr/>
          <p:nvPr/>
        </p:nvSpPr>
        <p:spPr>
          <a:xfrm>
            <a:off x="112993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3"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4"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5"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6"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7"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8"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9"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0"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1"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2"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3" name="Teardrop 3"/>
          <p:cNvSpPr/>
          <p:nvPr/>
        </p:nvSpPr>
        <p:spPr>
          <a:xfrm rot="5400000" flipH="1" flipV="1">
            <a:off x="98129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4" name="Teardrop 3"/>
          <p:cNvSpPr/>
          <p:nvPr/>
        </p:nvSpPr>
        <p:spPr>
          <a:xfrm rot="5400000" flipH="1" flipV="1">
            <a:off x="89703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5" name="Teardrop 3"/>
          <p:cNvSpPr/>
          <p:nvPr/>
        </p:nvSpPr>
        <p:spPr>
          <a:xfrm rot="5400000" flipH="1" flipV="1">
            <a:off x="11498011"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6" name="Teardrop 3"/>
          <p:cNvSpPr/>
          <p:nvPr/>
        </p:nvSpPr>
        <p:spPr>
          <a:xfrm rot="5400000" flipH="1" flipV="1">
            <a:off x="106554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7"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8" name="Oval 727"/>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9" name="Oval 728"/>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0" name="Oval 729"/>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1" name="Oval 730"/>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2" name="Oval 731"/>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3" name="Oval 732"/>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4" name="Oval 733"/>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5" name="Oval 734"/>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6" name="Oval 735"/>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7" name="Oval 736"/>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8" name="Oval 737"/>
          <p:cNvSpPr/>
          <p:nvPr/>
        </p:nvSpPr>
        <p:spPr>
          <a:xfrm>
            <a:off x="100346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9" name="Oval 738"/>
          <p:cNvSpPr/>
          <p:nvPr/>
        </p:nvSpPr>
        <p:spPr>
          <a:xfrm>
            <a:off x="91921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0" name="Oval 739"/>
          <p:cNvSpPr/>
          <p:nvPr/>
        </p:nvSpPr>
        <p:spPr>
          <a:xfrm>
            <a:off x="11719750"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1" name="Oval 740"/>
          <p:cNvSpPr/>
          <p:nvPr/>
        </p:nvSpPr>
        <p:spPr>
          <a:xfrm>
            <a:off x="108772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2"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3"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4"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5"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6"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7"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8"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9"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0"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1" name="Teardrop 3"/>
          <p:cNvSpPr/>
          <p:nvPr/>
        </p:nvSpPr>
        <p:spPr>
          <a:xfrm rot="5400000" flipH="1" flipV="1">
            <a:off x="93913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2"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3" name="Teardrop 3"/>
          <p:cNvSpPr/>
          <p:nvPr/>
        </p:nvSpPr>
        <p:spPr>
          <a:xfrm rot="5400000" flipH="1" flipV="1">
            <a:off x="11076421"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4" name="Teardrop 3"/>
          <p:cNvSpPr/>
          <p:nvPr/>
        </p:nvSpPr>
        <p:spPr>
          <a:xfrm rot="5400000" flipH="1" flipV="1">
            <a:off x="102338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5"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6" name="Teardrop 3"/>
          <p:cNvSpPr/>
          <p:nvPr/>
        </p:nvSpPr>
        <p:spPr>
          <a:xfrm rot="5400000" flipH="1" flipV="1">
            <a:off x="11760003" y="2373673"/>
            <a:ext cx="595780" cy="268215"/>
          </a:xfrm>
          <a:custGeom>
            <a:avLst/>
            <a:gdLst/>
            <a:ahLst/>
            <a:cxnLst/>
            <a:rect l="l" t="t" r="r" b="b"/>
            <a:pathLst>
              <a:path w="595780"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0"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7" name="Oval 756"/>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8" name="Oval 757"/>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9" name="Oval 758"/>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0" name="Oval 759"/>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1" name="Oval 760"/>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2" name="Oval 761"/>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3" name="Oval 762"/>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4" name="Oval 763"/>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5" name="Oval 764"/>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6" name="Oval 765"/>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7" name="Oval 766"/>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8" name="Oval 767"/>
          <p:cNvSpPr/>
          <p:nvPr/>
        </p:nvSpPr>
        <p:spPr>
          <a:xfrm>
            <a:off x="104568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9" name="Oval 768"/>
          <p:cNvSpPr/>
          <p:nvPr/>
        </p:nvSpPr>
        <p:spPr>
          <a:xfrm>
            <a:off x="96142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0" name="Oval 769"/>
          <p:cNvSpPr/>
          <p:nvPr/>
        </p:nvSpPr>
        <p:spPr>
          <a:xfrm>
            <a:off x="112993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1"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2"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3"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4"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5"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6"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7"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8"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9"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0"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1" name="Teardrop 3"/>
          <p:cNvSpPr/>
          <p:nvPr/>
        </p:nvSpPr>
        <p:spPr>
          <a:xfrm rot="5400000" flipH="1" flipV="1">
            <a:off x="98129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2" name="Teardrop 3"/>
          <p:cNvSpPr/>
          <p:nvPr/>
        </p:nvSpPr>
        <p:spPr>
          <a:xfrm rot="5400000" flipH="1" flipV="1">
            <a:off x="89703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3" name="Teardrop 3"/>
          <p:cNvSpPr/>
          <p:nvPr/>
        </p:nvSpPr>
        <p:spPr>
          <a:xfrm rot="5400000" flipH="1" flipV="1">
            <a:off x="11498011"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4" name="Teardrop 3"/>
          <p:cNvSpPr/>
          <p:nvPr/>
        </p:nvSpPr>
        <p:spPr>
          <a:xfrm rot="5400000" flipH="1" flipV="1">
            <a:off x="106554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5"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6" name="Oval 785"/>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7" name="Oval 786"/>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8" name="Oval 787"/>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9" name="Oval 788"/>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0" name="Oval 789"/>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1" name="Oval 790"/>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2" name="Oval 791"/>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3" name="Oval 792"/>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4" name="Oval 793"/>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5" name="Oval 794"/>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6" name="Oval 795"/>
          <p:cNvSpPr/>
          <p:nvPr/>
        </p:nvSpPr>
        <p:spPr>
          <a:xfrm>
            <a:off x="100346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7" name="Oval 796"/>
          <p:cNvSpPr/>
          <p:nvPr/>
        </p:nvSpPr>
        <p:spPr>
          <a:xfrm>
            <a:off x="91921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8" name="Oval 797"/>
          <p:cNvSpPr/>
          <p:nvPr/>
        </p:nvSpPr>
        <p:spPr>
          <a:xfrm>
            <a:off x="11719750"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9" name="Oval 798"/>
          <p:cNvSpPr/>
          <p:nvPr/>
        </p:nvSpPr>
        <p:spPr>
          <a:xfrm>
            <a:off x="108772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0"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1"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2"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3"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4"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5"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6"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7"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8"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9" name="Teardrop 3"/>
          <p:cNvSpPr/>
          <p:nvPr/>
        </p:nvSpPr>
        <p:spPr>
          <a:xfrm rot="5400000" flipH="1" flipV="1">
            <a:off x="93913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0"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1" name="Teardrop 3"/>
          <p:cNvSpPr/>
          <p:nvPr/>
        </p:nvSpPr>
        <p:spPr>
          <a:xfrm rot="5400000" flipH="1" flipV="1">
            <a:off x="11076421"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2" name="Teardrop 3"/>
          <p:cNvSpPr/>
          <p:nvPr/>
        </p:nvSpPr>
        <p:spPr>
          <a:xfrm rot="5400000" flipH="1" flipV="1">
            <a:off x="102338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3"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4" name="Teardrop 3"/>
          <p:cNvSpPr/>
          <p:nvPr/>
        </p:nvSpPr>
        <p:spPr>
          <a:xfrm rot="5400000" flipH="1" flipV="1">
            <a:off x="11760002" y="3223930"/>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7" y="250112"/>
                  <a:pt x="155376" y="250112"/>
                </a:cubicBezTo>
                <a:cubicBezTo>
                  <a:pt x="174454" y="249746"/>
                  <a:pt x="198601" y="254980"/>
                  <a:pt x="211458" y="268141"/>
                </a:cubicBezTo>
                <a:cubicBezTo>
                  <a:pt x="215885"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6"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59" y="254779"/>
                  <a:pt x="246352" y="254786"/>
                </a:cubicBezTo>
                <a:cubicBezTo>
                  <a:pt x="246344" y="254794"/>
                  <a:pt x="246337" y="254801"/>
                  <a:pt x="246329" y="254808"/>
                </a:cubicBezTo>
                <a:lnTo>
                  <a:pt x="238101" y="246581"/>
                </a:lnTo>
                <a:lnTo>
                  <a:pt x="223742" y="268215"/>
                </a:lnTo>
                <a:lnTo>
                  <a:pt x="190546" y="268215"/>
                </a:lnTo>
                <a:cubicBezTo>
                  <a:pt x="181969" y="262570"/>
                  <a:pt x="170130" y="261374"/>
                  <a:pt x="154813" y="261668"/>
                </a:cubicBezTo>
                <a:cubicBezTo>
                  <a:pt x="121806" y="261668"/>
                  <a:pt x="92467" y="245961"/>
                  <a:pt x="74178"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89" y="195895"/>
                  <a:pt x="53000" y="178457"/>
                  <a:pt x="53000" y="159854"/>
                </a:cubicBezTo>
                <a:cubicBezTo>
                  <a:pt x="53000" y="132604"/>
                  <a:pt x="63706" y="107854"/>
                  <a:pt x="81286" y="89721"/>
                </a:cubicBezTo>
                <a:lnTo>
                  <a:pt x="81286" y="89721"/>
                </a:ln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lnTo>
                  <a:pt x="297890" y="0"/>
                </a:ln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5" name="Oval 814"/>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6" name="Oval 815"/>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7" name="Oval 816"/>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8" name="Oval 817"/>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9" name="Oval 818"/>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0" name="Oval 819"/>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1" name="Oval 820"/>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2" name="Oval 821"/>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3" name="Oval 822"/>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4" name="Oval 823"/>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5" name="Oval 824"/>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6" name="Oval 825"/>
          <p:cNvSpPr/>
          <p:nvPr/>
        </p:nvSpPr>
        <p:spPr>
          <a:xfrm>
            <a:off x="104568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7" name="Oval 826"/>
          <p:cNvSpPr/>
          <p:nvPr/>
        </p:nvSpPr>
        <p:spPr>
          <a:xfrm>
            <a:off x="96142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8" name="Oval 827"/>
          <p:cNvSpPr/>
          <p:nvPr/>
        </p:nvSpPr>
        <p:spPr>
          <a:xfrm>
            <a:off x="112993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9"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0"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1"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2"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3"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4"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5"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6"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7"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8"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9" name="Teardrop 3"/>
          <p:cNvSpPr/>
          <p:nvPr/>
        </p:nvSpPr>
        <p:spPr>
          <a:xfrm rot="5400000" flipH="1" flipV="1">
            <a:off x="98129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0" name="Teardrop 3"/>
          <p:cNvSpPr/>
          <p:nvPr/>
        </p:nvSpPr>
        <p:spPr>
          <a:xfrm rot="5400000" flipH="1" flipV="1">
            <a:off x="89703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1" name="Teardrop 3"/>
          <p:cNvSpPr/>
          <p:nvPr/>
        </p:nvSpPr>
        <p:spPr>
          <a:xfrm rot="5400000" flipH="1" flipV="1">
            <a:off x="11498011"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2" name="Teardrop 3"/>
          <p:cNvSpPr/>
          <p:nvPr/>
        </p:nvSpPr>
        <p:spPr>
          <a:xfrm rot="5400000" flipH="1" flipV="1">
            <a:off x="106554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3"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4" name="Oval 843"/>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5" name="Oval 844"/>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6" name="Oval 845"/>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7" name="Oval 846"/>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8" name="Oval 847"/>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9" name="Oval 848"/>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0" name="Oval 849"/>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1" name="Oval 850"/>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2" name="Oval 851"/>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3" name="Oval 852"/>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4" name="Oval 853"/>
          <p:cNvSpPr/>
          <p:nvPr/>
        </p:nvSpPr>
        <p:spPr>
          <a:xfrm>
            <a:off x="100346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5" name="Oval 854"/>
          <p:cNvSpPr/>
          <p:nvPr/>
        </p:nvSpPr>
        <p:spPr>
          <a:xfrm>
            <a:off x="91921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6" name="Oval 855"/>
          <p:cNvSpPr/>
          <p:nvPr/>
        </p:nvSpPr>
        <p:spPr>
          <a:xfrm>
            <a:off x="11719750"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7" name="Oval 856"/>
          <p:cNvSpPr/>
          <p:nvPr/>
        </p:nvSpPr>
        <p:spPr>
          <a:xfrm>
            <a:off x="108772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8"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9"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0"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1"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2"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3"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4"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5"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6"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7" name="Teardrop 3"/>
          <p:cNvSpPr/>
          <p:nvPr/>
        </p:nvSpPr>
        <p:spPr>
          <a:xfrm rot="5400000" flipH="1" flipV="1">
            <a:off x="93913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8"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9" name="Teardrop 3"/>
          <p:cNvSpPr/>
          <p:nvPr/>
        </p:nvSpPr>
        <p:spPr>
          <a:xfrm rot="5400000" flipH="1" flipV="1">
            <a:off x="11076421"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0" name="Teardrop 3"/>
          <p:cNvSpPr/>
          <p:nvPr/>
        </p:nvSpPr>
        <p:spPr>
          <a:xfrm rot="5400000" flipH="1" flipV="1">
            <a:off x="102338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1"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2" name="Teardrop 3"/>
          <p:cNvSpPr/>
          <p:nvPr/>
        </p:nvSpPr>
        <p:spPr>
          <a:xfrm rot="5400000" flipH="1" flipV="1">
            <a:off x="11760002" y="4069935"/>
            <a:ext cx="595781" cy="268215"/>
          </a:xfrm>
          <a:custGeom>
            <a:avLst/>
            <a:gdLst/>
            <a:ahLst/>
            <a:cxnLst/>
            <a:rect l="l" t="t" r="r" b="b"/>
            <a:pathLst>
              <a:path w="595781" h="268215">
                <a:moveTo>
                  <a:pt x="230951" y="239431"/>
                </a:moveTo>
                <a:lnTo>
                  <a:pt x="89396" y="97876"/>
                </a:lnTo>
                <a:cubicBezTo>
                  <a:pt x="74075" y="113887"/>
                  <a:pt x="64809" y="135634"/>
                  <a:pt x="64809" y="159544"/>
                </a:cubicBezTo>
                <a:cubicBezTo>
                  <a:pt x="64809" y="209563"/>
                  <a:pt x="105358" y="250112"/>
                  <a:pt x="155376" y="250112"/>
                </a:cubicBezTo>
                <a:cubicBezTo>
                  <a:pt x="174455" y="249746"/>
                  <a:pt x="198601" y="254980"/>
                  <a:pt x="211458" y="268141"/>
                </a:cubicBezTo>
                <a:cubicBezTo>
                  <a:pt x="215886" y="257686"/>
                  <a:pt x="222436" y="247948"/>
                  <a:pt x="230951" y="239431"/>
                </a:cubicBezTo>
                <a:close/>
                <a:moveTo>
                  <a:pt x="259706" y="219892"/>
                </a:moveTo>
                <a:cubicBezTo>
                  <a:pt x="246546" y="207035"/>
                  <a:pt x="241311" y="182889"/>
                  <a:pt x="241677" y="163811"/>
                </a:cubicBezTo>
                <a:cubicBezTo>
                  <a:pt x="241677" y="113792"/>
                  <a:pt x="201129" y="73244"/>
                  <a:pt x="151110" y="73244"/>
                </a:cubicBezTo>
                <a:cubicBezTo>
                  <a:pt x="127200" y="73244"/>
                  <a:pt x="105453" y="82510"/>
                  <a:pt x="89441" y="97831"/>
                </a:cubicBezTo>
                <a:lnTo>
                  <a:pt x="230996" y="239386"/>
                </a:lnTo>
                <a:cubicBezTo>
                  <a:pt x="239514" y="230871"/>
                  <a:pt x="249252" y="224320"/>
                  <a:pt x="259706" y="219892"/>
                </a:cubicBezTo>
                <a:close/>
                <a:moveTo>
                  <a:pt x="382868" y="82592"/>
                </a:moveTo>
                <a:cubicBezTo>
                  <a:pt x="379825" y="66091"/>
                  <a:pt x="371670" y="50477"/>
                  <a:pt x="358914" y="37722"/>
                </a:cubicBezTo>
                <a:cubicBezTo>
                  <a:pt x="342007" y="20815"/>
                  <a:pt x="320078" y="11989"/>
                  <a:pt x="297922" y="11501"/>
                </a:cubicBezTo>
                <a:lnTo>
                  <a:pt x="297922" y="96667"/>
                </a:lnTo>
                <a:lnTo>
                  <a:pt x="297858" y="96667"/>
                </a:lnTo>
                <a:lnTo>
                  <a:pt x="297858" y="11501"/>
                </a:lnTo>
                <a:cubicBezTo>
                  <a:pt x="275703" y="11990"/>
                  <a:pt x="253774" y="20815"/>
                  <a:pt x="236866" y="37722"/>
                </a:cubicBezTo>
                <a:cubicBezTo>
                  <a:pt x="224105" y="50483"/>
                  <a:pt x="215948" y="66105"/>
                  <a:pt x="212939" y="82613"/>
                </a:cubicBezTo>
                <a:cubicBezTo>
                  <a:pt x="237527" y="100902"/>
                  <a:pt x="253233" y="130241"/>
                  <a:pt x="253233" y="163248"/>
                </a:cubicBezTo>
                <a:cubicBezTo>
                  <a:pt x="252735" y="189232"/>
                  <a:pt x="256525" y="205210"/>
                  <a:pt x="272877" y="215167"/>
                </a:cubicBezTo>
                <a:cubicBezTo>
                  <a:pt x="289126" y="210687"/>
                  <a:pt x="306340" y="210767"/>
                  <a:pt x="322577" y="215380"/>
                </a:cubicBezTo>
                <a:cubicBezTo>
                  <a:pt x="324655" y="214136"/>
                  <a:pt x="326534" y="212797"/>
                  <a:pt x="328229" y="211355"/>
                </a:cubicBezTo>
                <a:cubicBezTo>
                  <a:pt x="340097" y="201263"/>
                  <a:pt x="342986" y="186138"/>
                  <a:pt x="342547" y="163248"/>
                </a:cubicBezTo>
                <a:cubicBezTo>
                  <a:pt x="342547" y="130228"/>
                  <a:pt x="358265" y="100880"/>
                  <a:pt x="382868" y="82592"/>
                </a:cubicBezTo>
                <a:close/>
                <a:moveTo>
                  <a:pt x="506339" y="97830"/>
                </a:moveTo>
                <a:cubicBezTo>
                  <a:pt x="490327" y="82509"/>
                  <a:pt x="468581" y="73244"/>
                  <a:pt x="444670" y="73244"/>
                </a:cubicBezTo>
                <a:cubicBezTo>
                  <a:pt x="394652" y="73244"/>
                  <a:pt x="354103" y="113792"/>
                  <a:pt x="354103" y="163811"/>
                </a:cubicBezTo>
                <a:cubicBezTo>
                  <a:pt x="354470" y="182914"/>
                  <a:pt x="349220" y="207099"/>
                  <a:pt x="336023" y="219944"/>
                </a:cubicBezTo>
                <a:cubicBezTo>
                  <a:pt x="346519" y="224314"/>
                  <a:pt x="356263" y="230867"/>
                  <a:pt x="364783" y="239386"/>
                </a:cubicBezTo>
                <a:close/>
                <a:moveTo>
                  <a:pt x="530971" y="159544"/>
                </a:moveTo>
                <a:cubicBezTo>
                  <a:pt x="530971" y="135634"/>
                  <a:pt x="521705" y="113887"/>
                  <a:pt x="506384" y="97876"/>
                </a:cubicBezTo>
                <a:lnTo>
                  <a:pt x="364828" y="239431"/>
                </a:lnTo>
                <a:cubicBezTo>
                  <a:pt x="373348" y="247952"/>
                  <a:pt x="379901" y="257695"/>
                  <a:pt x="384270" y="268192"/>
                </a:cubicBezTo>
                <a:cubicBezTo>
                  <a:pt x="397115" y="254994"/>
                  <a:pt x="421300" y="249745"/>
                  <a:pt x="440404" y="250111"/>
                </a:cubicBezTo>
                <a:cubicBezTo>
                  <a:pt x="465413" y="250112"/>
                  <a:pt x="488055" y="239974"/>
                  <a:pt x="504444" y="223585"/>
                </a:cubicBezTo>
                <a:cubicBezTo>
                  <a:pt x="520834" y="207196"/>
                  <a:pt x="530971" y="184554"/>
                  <a:pt x="530971" y="159544"/>
                </a:cubicBezTo>
                <a:close/>
                <a:moveTo>
                  <a:pt x="595781" y="268215"/>
                </a:moveTo>
                <a:lnTo>
                  <a:pt x="581969" y="268215"/>
                </a:lnTo>
                <a:cubicBezTo>
                  <a:pt x="578743" y="259654"/>
                  <a:pt x="573266" y="252074"/>
                  <a:pt x="566492" y="245300"/>
                </a:cubicBezTo>
                <a:cubicBezTo>
                  <a:pt x="553737" y="232545"/>
                  <a:pt x="538123" y="224389"/>
                  <a:pt x="521623" y="221347"/>
                </a:cubicBezTo>
                <a:cubicBezTo>
                  <a:pt x="519174" y="225205"/>
                  <a:pt x="516174" y="228633"/>
                  <a:pt x="512960" y="231847"/>
                </a:cubicBezTo>
                <a:cubicBezTo>
                  <a:pt x="494535" y="250272"/>
                  <a:pt x="469082" y="261667"/>
                  <a:pt x="440967" y="261667"/>
                </a:cubicBezTo>
                <a:cubicBezTo>
                  <a:pt x="425629" y="261373"/>
                  <a:pt x="413777" y="262574"/>
                  <a:pt x="405186" y="268215"/>
                </a:cubicBezTo>
                <a:lnTo>
                  <a:pt x="372038" y="268215"/>
                </a:lnTo>
                <a:cubicBezTo>
                  <a:pt x="369178" y="260078"/>
                  <a:pt x="364042" y="252948"/>
                  <a:pt x="357679" y="246581"/>
                </a:cubicBezTo>
                <a:lnTo>
                  <a:pt x="349451" y="254808"/>
                </a:lnTo>
                <a:lnTo>
                  <a:pt x="349428" y="254786"/>
                </a:lnTo>
                <a:cubicBezTo>
                  <a:pt x="349421" y="254779"/>
                  <a:pt x="349413" y="254771"/>
                  <a:pt x="349406" y="254763"/>
                </a:cubicBezTo>
                <a:lnTo>
                  <a:pt x="357634" y="246536"/>
                </a:lnTo>
                <a:cubicBezTo>
                  <a:pt x="324632" y="213554"/>
                  <a:pt x="271148" y="213554"/>
                  <a:pt x="238147" y="246536"/>
                </a:cubicBezTo>
                <a:lnTo>
                  <a:pt x="246374" y="254763"/>
                </a:lnTo>
                <a:cubicBezTo>
                  <a:pt x="246367" y="254771"/>
                  <a:pt x="246360" y="254779"/>
                  <a:pt x="246352" y="254786"/>
                </a:cubicBezTo>
                <a:cubicBezTo>
                  <a:pt x="246345" y="254794"/>
                  <a:pt x="246337" y="254801"/>
                  <a:pt x="246329" y="254808"/>
                </a:cubicBezTo>
                <a:lnTo>
                  <a:pt x="238101" y="246581"/>
                </a:lnTo>
                <a:lnTo>
                  <a:pt x="223742" y="268215"/>
                </a:lnTo>
                <a:lnTo>
                  <a:pt x="190546" y="268215"/>
                </a:lnTo>
                <a:cubicBezTo>
                  <a:pt x="181970" y="262570"/>
                  <a:pt x="170130" y="261374"/>
                  <a:pt x="154813" y="261668"/>
                </a:cubicBezTo>
                <a:cubicBezTo>
                  <a:pt x="121806" y="261668"/>
                  <a:pt x="92467" y="245961"/>
                  <a:pt x="74179" y="221373"/>
                </a:cubicBezTo>
                <a:cubicBezTo>
                  <a:pt x="57671" y="224382"/>
                  <a:pt x="42049" y="232539"/>
                  <a:pt x="29288" y="245300"/>
                </a:cubicBezTo>
                <a:lnTo>
                  <a:pt x="13811" y="268215"/>
                </a:lnTo>
                <a:lnTo>
                  <a:pt x="0" y="268215"/>
                </a:lnTo>
                <a:cubicBezTo>
                  <a:pt x="4705" y="256723"/>
                  <a:pt x="11839" y="246048"/>
                  <a:pt x="21157" y="236731"/>
                </a:cubicBezTo>
                <a:cubicBezTo>
                  <a:pt x="34324" y="223564"/>
                  <a:pt x="50200" y="214757"/>
                  <a:pt x="67080" y="210684"/>
                </a:cubicBezTo>
                <a:cubicBezTo>
                  <a:pt x="57990" y="195895"/>
                  <a:pt x="53000" y="178457"/>
                  <a:pt x="53000" y="159854"/>
                </a:cubicBezTo>
                <a:cubicBezTo>
                  <a:pt x="53000" y="132604"/>
                  <a:pt x="63706" y="107854"/>
                  <a:pt x="81286" y="89721"/>
                </a:cubicBezTo>
                <a:cubicBezTo>
                  <a:pt x="99420" y="72140"/>
                  <a:pt x="124170" y="61435"/>
                  <a:pt x="151420" y="61435"/>
                </a:cubicBezTo>
                <a:cubicBezTo>
                  <a:pt x="170023" y="61435"/>
                  <a:pt x="187461" y="66424"/>
                  <a:pt x="202250" y="75515"/>
                </a:cubicBezTo>
                <a:cubicBezTo>
                  <a:pt x="206323" y="58635"/>
                  <a:pt x="215130" y="42758"/>
                  <a:pt x="228297" y="29591"/>
                </a:cubicBezTo>
                <a:cubicBezTo>
                  <a:pt x="247566" y="10322"/>
                  <a:pt x="272636" y="391"/>
                  <a:pt x="297890" y="0"/>
                </a:cubicBezTo>
                <a:cubicBezTo>
                  <a:pt x="323144" y="391"/>
                  <a:pt x="348215" y="10322"/>
                  <a:pt x="367484" y="29591"/>
                </a:cubicBezTo>
                <a:cubicBezTo>
                  <a:pt x="380644" y="42751"/>
                  <a:pt x="389448" y="58618"/>
                  <a:pt x="393604" y="75474"/>
                </a:cubicBezTo>
                <a:cubicBezTo>
                  <a:pt x="408376" y="66408"/>
                  <a:pt x="425787" y="61434"/>
                  <a:pt x="444360" y="61434"/>
                </a:cubicBezTo>
                <a:cubicBezTo>
                  <a:pt x="471611" y="61434"/>
                  <a:pt x="496360" y="72140"/>
                  <a:pt x="514494" y="89721"/>
                </a:cubicBezTo>
                <a:cubicBezTo>
                  <a:pt x="532075" y="107854"/>
                  <a:pt x="542780" y="132604"/>
                  <a:pt x="542780" y="159854"/>
                </a:cubicBezTo>
                <a:cubicBezTo>
                  <a:pt x="542780" y="178427"/>
                  <a:pt x="537807" y="195839"/>
                  <a:pt x="528740" y="210610"/>
                </a:cubicBezTo>
                <a:cubicBezTo>
                  <a:pt x="545596" y="214766"/>
                  <a:pt x="561463" y="223570"/>
                  <a:pt x="574624" y="236731"/>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3" name="Oval 872"/>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4" name="Oval 873"/>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5" name="Oval 874"/>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6" name="Oval 875"/>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7" name="Oval 876"/>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8" name="Oval 877"/>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9" name="Oval 878"/>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0" name="Oval 879"/>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1" name="Oval 880"/>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2" name="Oval 881"/>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3" name="Oval 882"/>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4" name="Oval 883"/>
          <p:cNvSpPr/>
          <p:nvPr/>
        </p:nvSpPr>
        <p:spPr>
          <a:xfrm>
            <a:off x="104568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5" name="Oval 884"/>
          <p:cNvSpPr/>
          <p:nvPr/>
        </p:nvSpPr>
        <p:spPr>
          <a:xfrm>
            <a:off x="96142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6" name="Oval 885"/>
          <p:cNvSpPr/>
          <p:nvPr/>
        </p:nvSpPr>
        <p:spPr>
          <a:xfrm>
            <a:off x="112993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7"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8"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9"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0"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1"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2"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3"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4"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5"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6"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7" name="Teardrop 3"/>
          <p:cNvSpPr/>
          <p:nvPr/>
        </p:nvSpPr>
        <p:spPr>
          <a:xfrm rot="5400000" flipH="1" flipV="1">
            <a:off x="100063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8" name="Teardrop 3"/>
          <p:cNvSpPr/>
          <p:nvPr/>
        </p:nvSpPr>
        <p:spPr>
          <a:xfrm rot="5400000" flipH="1" flipV="1">
            <a:off x="916376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7"/>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9" name="Teardrop 3"/>
          <p:cNvSpPr/>
          <p:nvPr/>
        </p:nvSpPr>
        <p:spPr>
          <a:xfrm rot="5400000" flipH="1" flipV="1">
            <a:off x="11691380"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0" name="Teardrop 3"/>
          <p:cNvSpPr/>
          <p:nvPr/>
        </p:nvSpPr>
        <p:spPr>
          <a:xfrm rot="5400000" flipH="1" flipV="1">
            <a:off x="108488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49"/>
                  <a:pt x="133071" y="187160"/>
                </a:cubicBezTo>
                <a:cubicBezTo>
                  <a:pt x="149460" y="170771"/>
                  <a:pt x="159597" y="148129"/>
                  <a:pt x="159597" y="123119"/>
                </a:cubicBezTo>
                <a:cubicBezTo>
                  <a:pt x="159597" y="99209"/>
                  <a:pt x="150331" y="77462"/>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1"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2" name="Oval 1651"/>
          <p:cNvSpPr/>
          <p:nvPr/>
        </p:nvSpPr>
        <p:spPr>
          <a:xfrm>
            <a:off x="812619" y="4561319"/>
            <a:ext cx="11030995" cy="10682"/>
          </a:xfrm>
          <a:custGeom>
            <a:avLst/>
            <a:gdLst/>
            <a:ahLst/>
            <a:cxnLst/>
            <a:rect l="l" t="t" r="r" b="b"/>
            <a:pathLst>
              <a:path w="11030995" h="10682">
                <a:moveTo>
                  <a:pt x="10992007" y="0"/>
                </a:moveTo>
                <a:cubicBezTo>
                  <a:pt x="11006265" y="0"/>
                  <a:pt x="11019702" y="3516"/>
                  <a:pt x="11030995" y="10682"/>
                </a:cubicBezTo>
                <a:lnTo>
                  <a:pt x="10953019" y="10682"/>
                </a:lnTo>
                <a:cubicBezTo>
                  <a:pt x="10964312" y="3516"/>
                  <a:pt x="10977749" y="0"/>
                  <a:pt x="10992007" y="0"/>
                </a:cubicBezTo>
                <a:close/>
                <a:moveTo>
                  <a:pt x="10149468" y="0"/>
                </a:moveTo>
                <a:cubicBezTo>
                  <a:pt x="10163726" y="0"/>
                  <a:pt x="10177163" y="3516"/>
                  <a:pt x="10188456" y="10682"/>
                </a:cubicBezTo>
                <a:lnTo>
                  <a:pt x="10110480" y="10682"/>
                </a:lnTo>
                <a:cubicBezTo>
                  <a:pt x="10121773" y="3516"/>
                  <a:pt x="10135210" y="0"/>
                  <a:pt x="10149468" y="0"/>
                </a:cubicBezTo>
                <a:close/>
                <a:moveTo>
                  <a:pt x="9306928" y="0"/>
                </a:moveTo>
                <a:cubicBezTo>
                  <a:pt x="9321186" y="0"/>
                  <a:pt x="9334623" y="3516"/>
                  <a:pt x="9345916" y="10682"/>
                </a:cubicBezTo>
                <a:lnTo>
                  <a:pt x="9267940" y="10682"/>
                </a:lnTo>
                <a:cubicBezTo>
                  <a:pt x="9279233" y="3516"/>
                  <a:pt x="9292670" y="0"/>
                  <a:pt x="9306928" y="0"/>
                </a:cubicBezTo>
                <a:close/>
                <a:moveTo>
                  <a:pt x="8464388" y="0"/>
                </a:moveTo>
                <a:cubicBezTo>
                  <a:pt x="8478646" y="0"/>
                  <a:pt x="8492083" y="3516"/>
                  <a:pt x="8503376" y="10682"/>
                </a:cubicBezTo>
                <a:lnTo>
                  <a:pt x="8425400" y="10682"/>
                </a:lnTo>
                <a:cubicBezTo>
                  <a:pt x="8436693" y="3516"/>
                  <a:pt x="8450130" y="0"/>
                  <a:pt x="8464388" y="0"/>
                </a:cubicBezTo>
                <a:close/>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3" name="Oval 902"/>
          <p:cNvSpPr/>
          <p:nvPr/>
        </p:nvSpPr>
        <p:spPr>
          <a:xfrm>
            <a:off x="71204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4" name="Oval 903"/>
          <p:cNvSpPr/>
          <p:nvPr/>
        </p:nvSpPr>
        <p:spPr>
          <a:xfrm>
            <a:off x="3774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5" name="Oval 904"/>
          <p:cNvSpPr/>
          <p:nvPr/>
        </p:nvSpPr>
        <p:spPr>
          <a:xfrm>
            <a:off x="12203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6" name="Oval 905"/>
          <p:cNvSpPr/>
          <p:nvPr/>
        </p:nvSpPr>
        <p:spPr>
          <a:xfrm>
            <a:off x="20632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7" name="Oval 906"/>
          <p:cNvSpPr/>
          <p:nvPr/>
        </p:nvSpPr>
        <p:spPr>
          <a:xfrm>
            <a:off x="29060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8" name="Oval 907"/>
          <p:cNvSpPr/>
          <p:nvPr/>
        </p:nvSpPr>
        <p:spPr>
          <a:xfrm>
            <a:off x="37489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09" name="Oval 908"/>
          <p:cNvSpPr/>
          <p:nvPr/>
        </p:nvSpPr>
        <p:spPr>
          <a:xfrm>
            <a:off x="45918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0" name="Oval 909"/>
          <p:cNvSpPr/>
          <p:nvPr/>
        </p:nvSpPr>
        <p:spPr>
          <a:xfrm>
            <a:off x="54347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1" name="Oval 910"/>
          <p:cNvSpPr/>
          <p:nvPr/>
        </p:nvSpPr>
        <p:spPr>
          <a:xfrm>
            <a:off x="62776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2" name="Oval 911"/>
          <p:cNvSpPr/>
          <p:nvPr/>
        </p:nvSpPr>
        <p:spPr>
          <a:xfrm>
            <a:off x="88062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3" name="Oval 912"/>
          <p:cNvSpPr/>
          <p:nvPr/>
        </p:nvSpPr>
        <p:spPr>
          <a:xfrm>
            <a:off x="79633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4" name="Oval 913"/>
          <p:cNvSpPr/>
          <p:nvPr/>
        </p:nvSpPr>
        <p:spPr>
          <a:xfrm>
            <a:off x="104920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5" name="Oval 914"/>
          <p:cNvSpPr/>
          <p:nvPr/>
        </p:nvSpPr>
        <p:spPr>
          <a:xfrm>
            <a:off x="96491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6" name="Oval 915"/>
          <p:cNvSpPr/>
          <p:nvPr/>
        </p:nvSpPr>
        <p:spPr>
          <a:xfrm>
            <a:off x="113348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7" name="Oval 916"/>
          <p:cNvSpPr/>
          <p:nvPr/>
        </p:nvSpPr>
        <p:spPr>
          <a:xfrm>
            <a:off x="71204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8" name="Oval 917"/>
          <p:cNvSpPr/>
          <p:nvPr/>
        </p:nvSpPr>
        <p:spPr>
          <a:xfrm>
            <a:off x="3774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19" name="Oval 918"/>
          <p:cNvSpPr/>
          <p:nvPr/>
        </p:nvSpPr>
        <p:spPr>
          <a:xfrm>
            <a:off x="12203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0" name="Oval 919"/>
          <p:cNvSpPr/>
          <p:nvPr/>
        </p:nvSpPr>
        <p:spPr>
          <a:xfrm>
            <a:off x="20632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1" name="Oval 920"/>
          <p:cNvSpPr/>
          <p:nvPr/>
        </p:nvSpPr>
        <p:spPr>
          <a:xfrm>
            <a:off x="29060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2" name="Oval 921"/>
          <p:cNvSpPr/>
          <p:nvPr/>
        </p:nvSpPr>
        <p:spPr>
          <a:xfrm>
            <a:off x="37489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3" name="Oval 922"/>
          <p:cNvSpPr/>
          <p:nvPr/>
        </p:nvSpPr>
        <p:spPr>
          <a:xfrm>
            <a:off x="45918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4" name="Oval 923"/>
          <p:cNvSpPr/>
          <p:nvPr/>
        </p:nvSpPr>
        <p:spPr>
          <a:xfrm>
            <a:off x="54347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5" name="Oval 924"/>
          <p:cNvSpPr/>
          <p:nvPr/>
        </p:nvSpPr>
        <p:spPr>
          <a:xfrm>
            <a:off x="62776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6" name="Oval 925"/>
          <p:cNvSpPr/>
          <p:nvPr/>
        </p:nvSpPr>
        <p:spPr>
          <a:xfrm>
            <a:off x="88062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7" name="Oval 926"/>
          <p:cNvSpPr/>
          <p:nvPr/>
        </p:nvSpPr>
        <p:spPr>
          <a:xfrm>
            <a:off x="79633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8" name="Oval 927"/>
          <p:cNvSpPr/>
          <p:nvPr/>
        </p:nvSpPr>
        <p:spPr>
          <a:xfrm>
            <a:off x="104920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29" name="Oval 928"/>
          <p:cNvSpPr/>
          <p:nvPr/>
        </p:nvSpPr>
        <p:spPr>
          <a:xfrm>
            <a:off x="96491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0" name="Oval 929"/>
          <p:cNvSpPr/>
          <p:nvPr/>
        </p:nvSpPr>
        <p:spPr>
          <a:xfrm>
            <a:off x="113348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1" name="Oval 930"/>
          <p:cNvSpPr/>
          <p:nvPr/>
        </p:nvSpPr>
        <p:spPr>
          <a:xfrm>
            <a:off x="71204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2" name="Oval 931"/>
          <p:cNvSpPr/>
          <p:nvPr/>
        </p:nvSpPr>
        <p:spPr>
          <a:xfrm>
            <a:off x="3774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3" name="Oval 932"/>
          <p:cNvSpPr/>
          <p:nvPr/>
        </p:nvSpPr>
        <p:spPr>
          <a:xfrm>
            <a:off x="12203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4" name="Oval 933"/>
          <p:cNvSpPr/>
          <p:nvPr/>
        </p:nvSpPr>
        <p:spPr>
          <a:xfrm>
            <a:off x="20632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5" name="Oval 934"/>
          <p:cNvSpPr/>
          <p:nvPr/>
        </p:nvSpPr>
        <p:spPr>
          <a:xfrm>
            <a:off x="29060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6" name="Oval 935"/>
          <p:cNvSpPr/>
          <p:nvPr/>
        </p:nvSpPr>
        <p:spPr>
          <a:xfrm>
            <a:off x="37489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7" name="Oval 936"/>
          <p:cNvSpPr/>
          <p:nvPr/>
        </p:nvSpPr>
        <p:spPr>
          <a:xfrm>
            <a:off x="45918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8" name="Oval 937"/>
          <p:cNvSpPr/>
          <p:nvPr/>
        </p:nvSpPr>
        <p:spPr>
          <a:xfrm>
            <a:off x="54347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39" name="Oval 938"/>
          <p:cNvSpPr/>
          <p:nvPr/>
        </p:nvSpPr>
        <p:spPr>
          <a:xfrm>
            <a:off x="62776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0" name="Oval 939"/>
          <p:cNvSpPr/>
          <p:nvPr/>
        </p:nvSpPr>
        <p:spPr>
          <a:xfrm>
            <a:off x="88062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1" name="Oval 940"/>
          <p:cNvSpPr/>
          <p:nvPr/>
        </p:nvSpPr>
        <p:spPr>
          <a:xfrm>
            <a:off x="79633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2" name="Oval 941"/>
          <p:cNvSpPr/>
          <p:nvPr/>
        </p:nvSpPr>
        <p:spPr>
          <a:xfrm>
            <a:off x="104920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3" name="Oval 942"/>
          <p:cNvSpPr/>
          <p:nvPr/>
        </p:nvSpPr>
        <p:spPr>
          <a:xfrm>
            <a:off x="96491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4" name="Oval 943"/>
          <p:cNvSpPr/>
          <p:nvPr/>
        </p:nvSpPr>
        <p:spPr>
          <a:xfrm>
            <a:off x="113348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5" name="Oval 944"/>
          <p:cNvSpPr/>
          <p:nvPr/>
        </p:nvSpPr>
        <p:spPr>
          <a:xfrm>
            <a:off x="71204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6" name="Oval 945"/>
          <p:cNvSpPr/>
          <p:nvPr/>
        </p:nvSpPr>
        <p:spPr>
          <a:xfrm>
            <a:off x="3774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7" name="Oval 946"/>
          <p:cNvSpPr/>
          <p:nvPr/>
        </p:nvSpPr>
        <p:spPr>
          <a:xfrm>
            <a:off x="12203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8" name="Oval 947"/>
          <p:cNvSpPr/>
          <p:nvPr/>
        </p:nvSpPr>
        <p:spPr>
          <a:xfrm>
            <a:off x="20632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49" name="Oval 948"/>
          <p:cNvSpPr/>
          <p:nvPr/>
        </p:nvSpPr>
        <p:spPr>
          <a:xfrm>
            <a:off x="29060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0" name="Oval 949"/>
          <p:cNvSpPr/>
          <p:nvPr/>
        </p:nvSpPr>
        <p:spPr>
          <a:xfrm>
            <a:off x="37489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1" name="Oval 950"/>
          <p:cNvSpPr/>
          <p:nvPr/>
        </p:nvSpPr>
        <p:spPr>
          <a:xfrm>
            <a:off x="45918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2" name="Oval 951"/>
          <p:cNvSpPr/>
          <p:nvPr/>
        </p:nvSpPr>
        <p:spPr>
          <a:xfrm>
            <a:off x="54347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3" name="Oval 952"/>
          <p:cNvSpPr/>
          <p:nvPr/>
        </p:nvSpPr>
        <p:spPr>
          <a:xfrm>
            <a:off x="62776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4" name="Oval 953"/>
          <p:cNvSpPr/>
          <p:nvPr/>
        </p:nvSpPr>
        <p:spPr>
          <a:xfrm>
            <a:off x="88062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5" name="Oval 954"/>
          <p:cNvSpPr/>
          <p:nvPr/>
        </p:nvSpPr>
        <p:spPr>
          <a:xfrm>
            <a:off x="79633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6" name="Oval 955"/>
          <p:cNvSpPr/>
          <p:nvPr/>
        </p:nvSpPr>
        <p:spPr>
          <a:xfrm>
            <a:off x="104920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7" name="Oval 956"/>
          <p:cNvSpPr/>
          <p:nvPr/>
        </p:nvSpPr>
        <p:spPr>
          <a:xfrm>
            <a:off x="96491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8" name="Oval 957"/>
          <p:cNvSpPr/>
          <p:nvPr/>
        </p:nvSpPr>
        <p:spPr>
          <a:xfrm>
            <a:off x="113348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59" name="Oval 958"/>
          <p:cNvSpPr/>
          <p:nvPr/>
        </p:nvSpPr>
        <p:spPr>
          <a:xfrm>
            <a:off x="71204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0" name="Oval 959"/>
          <p:cNvSpPr/>
          <p:nvPr/>
        </p:nvSpPr>
        <p:spPr>
          <a:xfrm>
            <a:off x="3774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1" name="Oval 960"/>
          <p:cNvSpPr/>
          <p:nvPr/>
        </p:nvSpPr>
        <p:spPr>
          <a:xfrm>
            <a:off x="12203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2" name="Oval 961"/>
          <p:cNvSpPr/>
          <p:nvPr/>
        </p:nvSpPr>
        <p:spPr>
          <a:xfrm>
            <a:off x="20632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3" name="Oval 962"/>
          <p:cNvSpPr/>
          <p:nvPr/>
        </p:nvSpPr>
        <p:spPr>
          <a:xfrm>
            <a:off x="29060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4" name="Oval 963"/>
          <p:cNvSpPr/>
          <p:nvPr/>
        </p:nvSpPr>
        <p:spPr>
          <a:xfrm>
            <a:off x="37489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5" name="Oval 964"/>
          <p:cNvSpPr/>
          <p:nvPr/>
        </p:nvSpPr>
        <p:spPr>
          <a:xfrm>
            <a:off x="45918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6" name="Oval 965"/>
          <p:cNvSpPr/>
          <p:nvPr/>
        </p:nvSpPr>
        <p:spPr>
          <a:xfrm>
            <a:off x="54347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7" name="Oval 966"/>
          <p:cNvSpPr/>
          <p:nvPr/>
        </p:nvSpPr>
        <p:spPr>
          <a:xfrm>
            <a:off x="62776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8" name="Oval 967"/>
          <p:cNvSpPr/>
          <p:nvPr/>
        </p:nvSpPr>
        <p:spPr>
          <a:xfrm>
            <a:off x="88062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69" name="Oval 968"/>
          <p:cNvSpPr/>
          <p:nvPr/>
        </p:nvSpPr>
        <p:spPr>
          <a:xfrm>
            <a:off x="79633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0" name="Oval 969"/>
          <p:cNvSpPr/>
          <p:nvPr/>
        </p:nvSpPr>
        <p:spPr>
          <a:xfrm>
            <a:off x="104920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1" name="Oval 970"/>
          <p:cNvSpPr/>
          <p:nvPr/>
        </p:nvSpPr>
        <p:spPr>
          <a:xfrm>
            <a:off x="96491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972" name="Oval 971"/>
          <p:cNvSpPr/>
          <p:nvPr/>
        </p:nvSpPr>
        <p:spPr>
          <a:xfrm>
            <a:off x="113348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tIns="45720" rIns="91440" bIns="4572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4875F-C582-406B-8643-D52AFB3978A7}" type="datetimeFigureOut">
              <a:rPr lang="en-US" smtClean="0"/>
              <a:t>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7021EE-C834-41B5-A372-F0167C3EE3A7}"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658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2A4875F-C582-406B-8643-D52AFB3978A7}" type="datetimeFigureOut">
              <a:rPr lang="en-US" smtClean="0"/>
              <a:t>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1409636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3"/>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2A4875F-C582-406B-8643-D52AFB3978A7}" type="datetimeFigureOut">
              <a:rPr lang="en-US" smtClean="0"/>
              <a:t>12/4/2015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3416429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2A4875F-C582-406B-8643-D52AFB3978A7}" type="datetimeFigureOut">
              <a:rPr lang="en-US" smtClean="0"/>
              <a:t>12/4/2015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2842576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4875F-C582-406B-8643-D52AFB3978A7}" type="datetimeFigureOut">
              <a:rPr lang="en-US" smtClean="0"/>
              <a:t>12/4/2015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57473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4875F-C582-406B-8643-D52AFB3978A7}" type="datetimeFigureOut">
              <a:rPr lang="en-US" smtClean="0"/>
              <a:t>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021EE-C834-41B5-A372-F0167C3EE3A7}" type="slidenum">
              <a:rPr lang="en-US" smtClean="0"/>
              <a:t>‹#›</a:t>
            </a:fld>
            <a:endParaRPr lang="en-US"/>
          </a:p>
        </p:txBody>
      </p:sp>
    </p:spTree>
    <p:extLst>
      <p:ext uri="{BB962C8B-B14F-4D97-AF65-F5344CB8AC3E}">
        <p14:creationId xmlns:p14="http://schemas.microsoft.com/office/powerpoint/2010/main" val="3917306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3">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4875F-C582-406B-8643-D52AFB3978A7}" type="datetimeFigureOut">
              <a:rPr lang="en-US" smtClean="0"/>
              <a:t>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7021EE-C834-41B5-A372-F0167C3EE3A7}" type="slidenum">
              <a:rPr lang="en-US" smtClean="0"/>
              <a:t>‹#›</a:t>
            </a:fld>
            <a:endParaRPr lang="en-US"/>
          </a:p>
        </p:txBody>
      </p:sp>
      <p:cxnSp>
        <p:nvCxnSpPr>
          <p:cNvPr id="9" name="Straight Connector 8"/>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986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2A4875F-C582-406B-8643-D52AFB3978A7}" type="datetimeFigureOut">
              <a:rPr lang="en-US" smtClean="0"/>
              <a:t>12/4/2015</a:t>
            </a:fld>
            <a:endParaRPr lang="en-US"/>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E7021EE-C834-41B5-A372-F0167C3EE3A7}"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961105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Jeffersonian to Jacksonian Democracy, 1797 - 1837</a:t>
            </a:r>
            <a:endParaRPr lang="en-US" dirty="0"/>
          </a:p>
        </p:txBody>
      </p:sp>
      <p:sp>
        <p:nvSpPr>
          <p:cNvPr id="3" name="Subtitle 2"/>
          <p:cNvSpPr>
            <a:spLocks noGrp="1"/>
          </p:cNvSpPr>
          <p:nvPr>
            <p:ph type="subTitle" idx="1"/>
          </p:nvPr>
        </p:nvSpPr>
        <p:spPr/>
        <p:txBody>
          <a:bodyPr/>
          <a:lstStyle/>
          <a:p>
            <a:r>
              <a:rPr lang="en-US" dirty="0" smtClean="0"/>
              <a:t>The Growth of a Nation and the Democratization of the United States, 1797 - 1837</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960" y="236728"/>
            <a:ext cx="3535680" cy="404774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094" y="264166"/>
            <a:ext cx="3315411" cy="399286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4959" y="264166"/>
            <a:ext cx="4023040" cy="3992867"/>
          </a:xfrm>
          <a:prstGeom prst="rect">
            <a:avLst/>
          </a:prstGeom>
        </p:spPr>
      </p:pic>
    </p:spTree>
    <p:extLst>
      <p:ext uri="{BB962C8B-B14F-4D97-AF65-F5344CB8AC3E}">
        <p14:creationId xmlns:p14="http://schemas.microsoft.com/office/powerpoint/2010/main" val="1862460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embargo of 1807</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18031" y="1968397"/>
            <a:ext cx="5678488" cy="4154760"/>
          </a:xfrm>
        </p:spPr>
      </p:pic>
      <p:sp>
        <p:nvSpPr>
          <p:cNvPr id="4" name="Text Placeholder 3"/>
          <p:cNvSpPr>
            <a:spLocks noGrp="1"/>
          </p:cNvSpPr>
          <p:nvPr>
            <p:ph type="body" sz="half" idx="2"/>
          </p:nvPr>
        </p:nvSpPr>
        <p:spPr>
          <a:xfrm>
            <a:off x="1024127" y="1970468"/>
            <a:ext cx="4500909" cy="4049332"/>
          </a:xfrm>
        </p:spPr>
        <p:txBody>
          <a:bodyPr>
            <a:normAutofit/>
          </a:bodyPr>
          <a:lstStyle/>
          <a:p>
            <a:r>
              <a:rPr lang="en-US" sz="1800" dirty="0" smtClean="0"/>
              <a:t>Jefferson was a strong believer in the economic principle of free trade. </a:t>
            </a:r>
          </a:p>
          <a:p>
            <a:r>
              <a:rPr lang="en-US" sz="1800" dirty="0" smtClean="0"/>
              <a:t>Yet, when English vessels were interrupting American trade, harassing our ships and kidnapping our sailors, he felt that something had to be done. </a:t>
            </a:r>
          </a:p>
          <a:p>
            <a:r>
              <a:rPr lang="en-US" sz="1800" dirty="0" smtClean="0"/>
              <a:t>His solution was the famous Embargo Act of 1807, which shut off all trade with England from 1807 until the end of the War of 1812.</a:t>
            </a:r>
          </a:p>
          <a:p>
            <a:r>
              <a:rPr lang="en-US" sz="1800" dirty="0" smtClean="0"/>
              <a:t>The act violated Jefferson’s principles, however, he felt it was necessary for the good of the country. </a:t>
            </a:r>
            <a:endParaRPr lang="en-US" sz="1800" dirty="0"/>
          </a:p>
        </p:txBody>
      </p:sp>
    </p:spTree>
    <p:extLst>
      <p:ext uri="{BB962C8B-B14F-4D97-AF65-F5344CB8AC3E}">
        <p14:creationId xmlns:p14="http://schemas.microsoft.com/office/powerpoint/2010/main" val="1501023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Jefferson’s Views on government, summary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87938" y="393409"/>
            <a:ext cx="4678045" cy="5943418"/>
          </a:xfrm>
        </p:spPr>
      </p:pic>
      <p:sp>
        <p:nvSpPr>
          <p:cNvPr id="4" name="Text Placeholder 3"/>
          <p:cNvSpPr>
            <a:spLocks noGrp="1"/>
          </p:cNvSpPr>
          <p:nvPr>
            <p:ph type="body" sz="half" idx="2"/>
          </p:nvPr>
        </p:nvSpPr>
        <p:spPr/>
        <p:txBody>
          <a:bodyPr/>
          <a:lstStyle/>
          <a:p>
            <a:pPr marL="285750" indent="-285750">
              <a:buFont typeface="Arial" panose="020B0604020202020204" pitchFamily="34" charset="0"/>
              <a:buChar char="•"/>
            </a:pPr>
            <a:r>
              <a:rPr lang="en-US" dirty="0" smtClean="0"/>
              <a:t>Small Government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No Debts Held by the Government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Free Trade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“Strict Constructionism” – he believed that the Constitution listed all the powers of the President, and that these powers should not be exceeded.</a:t>
            </a:r>
            <a:endParaRPr lang="en-US" dirty="0"/>
          </a:p>
        </p:txBody>
      </p:sp>
    </p:spTree>
    <p:extLst>
      <p:ext uri="{BB962C8B-B14F-4D97-AF65-F5344CB8AC3E}">
        <p14:creationId xmlns:p14="http://schemas.microsoft.com/office/powerpoint/2010/main" val="2665693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Jefferson’s view on slavery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21210" y="619728"/>
            <a:ext cx="4803930" cy="5716677"/>
          </a:xfrm>
        </p:spPr>
      </p:pic>
      <p:sp>
        <p:nvSpPr>
          <p:cNvPr id="4" name="Text Placeholder 3"/>
          <p:cNvSpPr>
            <a:spLocks noGrp="1"/>
          </p:cNvSpPr>
          <p:nvPr>
            <p:ph type="body" sz="half" idx="2"/>
          </p:nvPr>
        </p:nvSpPr>
        <p:spPr/>
        <p:txBody>
          <a:bodyPr/>
          <a:lstStyle/>
          <a:p>
            <a:r>
              <a:rPr lang="en-US" dirty="0" smtClean="0"/>
              <a:t>Thomas Jefferson wrote the words, “We hold these truths to be self-evident: that all men are created equal, that they are endowed by their Creator with certain inalienable rights, that among these are life, liberty, and the pursuit of happiness.” </a:t>
            </a:r>
          </a:p>
          <a:p>
            <a:r>
              <a:rPr lang="en-US" dirty="0" smtClean="0"/>
              <a:t>And Jefferson owned over 200 slaves. </a:t>
            </a:r>
          </a:p>
          <a:p>
            <a:r>
              <a:rPr lang="en-US" dirty="0" smtClean="0"/>
              <a:t>And Jefferson had a longstanding love affair with one of these slaves, Sally </a:t>
            </a:r>
            <a:r>
              <a:rPr lang="en-US" dirty="0" err="1" smtClean="0"/>
              <a:t>Hemings</a:t>
            </a:r>
            <a:r>
              <a:rPr lang="en-US" dirty="0" smtClean="0"/>
              <a:t>. </a:t>
            </a:r>
          </a:p>
          <a:p>
            <a:r>
              <a:rPr lang="en-US" dirty="0" smtClean="0"/>
              <a:t>Jefferson said that slavery in America was like holding a wolf by its ears – you didn’t particularly like it, but it was better than any other alternative. </a:t>
            </a:r>
            <a:endParaRPr lang="en-US" dirty="0"/>
          </a:p>
        </p:txBody>
      </p:sp>
    </p:spTree>
    <p:extLst>
      <p:ext uri="{BB962C8B-B14F-4D97-AF65-F5344CB8AC3E}">
        <p14:creationId xmlns:p14="http://schemas.microsoft.com/office/powerpoint/2010/main" val="2513340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Three.  James Madison </a:t>
            </a:r>
            <a:endParaRPr lang="en-US" dirty="0"/>
          </a:p>
        </p:txBody>
      </p:sp>
      <p:sp>
        <p:nvSpPr>
          <p:cNvPr id="6" name="Text Placeholder 5"/>
          <p:cNvSpPr>
            <a:spLocks noGrp="1"/>
          </p:cNvSpPr>
          <p:nvPr>
            <p:ph type="body" idx="1"/>
          </p:nvPr>
        </p:nvSpPr>
        <p:spPr/>
        <p:txBody>
          <a:bodyPr/>
          <a:lstStyle/>
          <a:p>
            <a:r>
              <a:rPr lang="en-US" dirty="0" smtClean="0"/>
              <a:t>The War of 1812 and the Future of the United States</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844" y="381000"/>
            <a:ext cx="2873756" cy="3604209"/>
          </a:xfrm>
          <a:prstGeom prst="rect">
            <a:avLst/>
          </a:prstGeom>
        </p:spPr>
      </p:pic>
    </p:spTree>
    <p:extLst>
      <p:ext uri="{BB962C8B-B14F-4D97-AF65-F5344CB8AC3E}">
        <p14:creationId xmlns:p14="http://schemas.microsoft.com/office/powerpoint/2010/main" val="685243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Father of the Constitution </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54115" y="520721"/>
            <a:ext cx="4544443" cy="5551832"/>
          </a:xfrm>
        </p:spPr>
      </p:pic>
      <p:sp>
        <p:nvSpPr>
          <p:cNvPr id="6" name="Text Placeholder 5"/>
          <p:cNvSpPr>
            <a:spLocks noGrp="1"/>
          </p:cNvSpPr>
          <p:nvPr>
            <p:ph type="body" sz="half" idx="2"/>
          </p:nvPr>
        </p:nvSpPr>
        <p:spPr/>
        <p:txBody>
          <a:bodyPr>
            <a:noAutofit/>
          </a:bodyPr>
          <a:lstStyle/>
          <a:p>
            <a:r>
              <a:rPr lang="en-US" sz="1800" dirty="0" smtClean="0"/>
              <a:t>James Madison is considered the Father of the Constitution for the important roles which he played in creating the document and recording the Constitutions arguments for posterity. </a:t>
            </a:r>
            <a:endParaRPr lang="en-US" sz="1800" dirty="0"/>
          </a:p>
          <a:p>
            <a:pPr marL="285750" indent="-285750">
              <a:buFont typeface="Arial" panose="020B0604020202020204" pitchFamily="34" charset="0"/>
              <a:buChar char="•"/>
            </a:pPr>
            <a:r>
              <a:rPr lang="en-US" sz="1800" dirty="0" smtClean="0"/>
              <a:t>He wrote the Virginia Plan for proportional representation. </a:t>
            </a:r>
          </a:p>
          <a:p>
            <a:pPr marL="285750" indent="-285750">
              <a:buFont typeface="Arial" panose="020B0604020202020204" pitchFamily="34" charset="0"/>
              <a:buChar char="•"/>
            </a:pPr>
            <a:r>
              <a:rPr lang="en-US" sz="1800" dirty="0" smtClean="0"/>
              <a:t>He took notes at the Constitutional Convention. </a:t>
            </a:r>
          </a:p>
          <a:p>
            <a:pPr marL="285750" indent="-285750">
              <a:buFont typeface="Arial" panose="020B0604020202020204" pitchFamily="34" charset="0"/>
              <a:buChar char="•"/>
            </a:pPr>
            <a:r>
              <a:rPr lang="en-US" sz="1800" dirty="0" smtClean="0"/>
              <a:t>He wrote the </a:t>
            </a:r>
            <a:r>
              <a:rPr lang="en-US" sz="1800" i="1" u="sng" dirty="0" smtClean="0"/>
              <a:t>Federalist Papers</a:t>
            </a:r>
            <a:r>
              <a:rPr lang="en-US" sz="1800" dirty="0" smtClean="0"/>
              <a:t>. </a:t>
            </a:r>
          </a:p>
          <a:p>
            <a:pPr marL="285750" indent="-285750">
              <a:buFont typeface="Arial" panose="020B0604020202020204" pitchFamily="34" charset="0"/>
              <a:buChar char="•"/>
            </a:pPr>
            <a:r>
              <a:rPr lang="en-US" sz="1800" dirty="0" smtClean="0"/>
              <a:t>He was the principle author of the Bill of Rights.</a:t>
            </a:r>
            <a:endParaRPr lang="en-US" sz="1800" dirty="0"/>
          </a:p>
        </p:txBody>
      </p:sp>
    </p:spTree>
    <p:extLst>
      <p:ext uri="{BB962C8B-B14F-4D97-AF65-F5344CB8AC3E}">
        <p14:creationId xmlns:p14="http://schemas.microsoft.com/office/powerpoint/2010/main" val="3015868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471509"/>
            <a:ext cx="8557754" cy="1737360"/>
          </a:xfrm>
        </p:spPr>
        <p:txBody>
          <a:bodyPr/>
          <a:lstStyle/>
          <a:p>
            <a:r>
              <a:rPr lang="en-US" dirty="0" smtClean="0"/>
              <a:t>The Virginia and Kentucky Resolutions </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73333" y="2319484"/>
            <a:ext cx="6310154" cy="3579040"/>
          </a:xfrm>
        </p:spPr>
      </p:pic>
      <p:sp>
        <p:nvSpPr>
          <p:cNvPr id="4" name="Text Placeholder 3"/>
          <p:cNvSpPr>
            <a:spLocks noGrp="1"/>
          </p:cNvSpPr>
          <p:nvPr>
            <p:ph type="body" sz="half" idx="2"/>
          </p:nvPr>
        </p:nvSpPr>
        <p:spPr/>
        <p:txBody>
          <a:bodyPr>
            <a:normAutofit fontScale="92500" lnSpcReduction="10000"/>
          </a:bodyPr>
          <a:lstStyle/>
          <a:p>
            <a:r>
              <a:rPr lang="en-US" dirty="0" smtClean="0"/>
              <a:t>The fact that after writing the Constitution, which asserts that the document is “the supreme law of the land” and clearly articulates the powers of the federal government over the states in several areas, Madison also wrote the Virginia and Kentucky Resolutions, is problematic.</a:t>
            </a:r>
          </a:p>
          <a:p>
            <a:r>
              <a:rPr lang="en-US" dirty="0" smtClean="0"/>
              <a:t>In the Virginia and Kentucky Resolutions, James Madison suggests that the states can declare federal laws unconstitutional, nullify them, and make them void.</a:t>
            </a:r>
          </a:p>
          <a:p>
            <a:r>
              <a:rPr lang="en-US" dirty="0" smtClean="0"/>
              <a:t>So, which is it, </a:t>
            </a:r>
            <a:r>
              <a:rPr lang="en-US" dirty="0" err="1" smtClean="0"/>
              <a:t>Jimbo</a:t>
            </a:r>
            <a:r>
              <a:rPr lang="en-US" dirty="0" smtClean="0"/>
              <a:t>?  We’re all waiting for an answer. </a:t>
            </a:r>
          </a:p>
          <a:p>
            <a:r>
              <a:rPr lang="en-US" dirty="0" smtClean="0"/>
              <a:t>Fortunately for James Madison, John Marshall’s assertion of the right of Judicial Review by the United States Supreme Court bailed him out!  The SCOTUS would determine the Constitutionality of laws following the famous case of </a:t>
            </a:r>
            <a:r>
              <a:rPr lang="en-US" i="1" dirty="0" smtClean="0"/>
              <a:t>Marbury V. Madison</a:t>
            </a:r>
            <a:r>
              <a:rPr lang="en-US" dirty="0" smtClean="0"/>
              <a:t>. </a:t>
            </a:r>
            <a:endParaRPr lang="en-US" dirty="0"/>
          </a:p>
        </p:txBody>
      </p:sp>
    </p:spTree>
    <p:extLst>
      <p:ext uri="{BB962C8B-B14F-4D97-AF65-F5344CB8AC3E}">
        <p14:creationId xmlns:p14="http://schemas.microsoft.com/office/powerpoint/2010/main" val="2588798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 Hawks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592164" y="608662"/>
            <a:ext cx="4535322" cy="5470165"/>
          </a:xfrm>
        </p:spPr>
      </p:pic>
      <p:sp>
        <p:nvSpPr>
          <p:cNvPr id="4" name="Text Placeholder 3"/>
          <p:cNvSpPr>
            <a:spLocks noGrp="1"/>
          </p:cNvSpPr>
          <p:nvPr>
            <p:ph type="body" sz="half" idx="2"/>
          </p:nvPr>
        </p:nvSpPr>
        <p:spPr>
          <a:xfrm>
            <a:off x="727913" y="2257506"/>
            <a:ext cx="4389120" cy="3762294"/>
          </a:xfrm>
        </p:spPr>
        <p:txBody>
          <a:bodyPr/>
          <a:lstStyle/>
          <a:p>
            <a:r>
              <a:rPr lang="en-US" dirty="0" smtClean="0"/>
              <a:t>War Hawks were Senators and Congressmen from Western states (like Henry Clay of Kentucky) who favored war with England in the early 1800s because: </a:t>
            </a:r>
          </a:p>
          <a:p>
            <a:pPr marL="285750" indent="-285750">
              <a:buFont typeface="Arial" panose="020B0604020202020204" pitchFamily="34" charset="0"/>
              <a:buChar char="•"/>
            </a:pPr>
            <a:r>
              <a:rPr lang="en-US" dirty="0" smtClean="0"/>
              <a:t>They felt that the English were harassing American shipping. </a:t>
            </a:r>
          </a:p>
          <a:p>
            <a:pPr marL="285750" indent="-285750">
              <a:buFont typeface="Arial" panose="020B0604020202020204" pitchFamily="34" charset="0"/>
              <a:buChar char="•"/>
            </a:pPr>
            <a:r>
              <a:rPr lang="en-US" dirty="0" smtClean="0"/>
              <a:t>They felt that the English were still occupying military forts in American territory. </a:t>
            </a:r>
          </a:p>
          <a:p>
            <a:pPr marL="285750" indent="-285750">
              <a:buFont typeface="Arial" panose="020B0604020202020204" pitchFamily="34" charset="0"/>
              <a:buChar char="•"/>
            </a:pPr>
            <a:r>
              <a:rPr lang="en-US" dirty="0" smtClean="0"/>
              <a:t>They felt that the English were selling weapons to Native Americans and provoking attacks and skirmishes between Indians and Americans on the frontier. </a:t>
            </a:r>
            <a:endParaRPr lang="en-US" dirty="0"/>
          </a:p>
        </p:txBody>
      </p:sp>
    </p:spTree>
    <p:extLst>
      <p:ext uri="{BB962C8B-B14F-4D97-AF65-F5344CB8AC3E}">
        <p14:creationId xmlns:p14="http://schemas.microsoft.com/office/powerpoint/2010/main" val="614896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War of 1812</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80255" y="1706463"/>
            <a:ext cx="6181840" cy="4307970"/>
          </a:xfrm>
        </p:spPr>
      </p:pic>
      <p:sp>
        <p:nvSpPr>
          <p:cNvPr id="4" name="Text Placeholder 3"/>
          <p:cNvSpPr>
            <a:spLocks noGrp="1"/>
          </p:cNvSpPr>
          <p:nvPr>
            <p:ph type="body" sz="half" idx="2"/>
          </p:nvPr>
        </p:nvSpPr>
        <p:spPr>
          <a:xfrm>
            <a:off x="779429" y="2128717"/>
            <a:ext cx="4389120" cy="3762294"/>
          </a:xfrm>
        </p:spPr>
        <p:txBody>
          <a:bodyPr/>
          <a:lstStyle/>
          <a:p>
            <a:r>
              <a:rPr lang="en-US" dirty="0" smtClean="0"/>
              <a:t>This was a war between the United States and Great Britain which went on from 1812 until 1815, and it is sometimes called the “2</a:t>
            </a:r>
            <a:r>
              <a:rPr lang="en-US" baseline="30000" dirty="0" smtClean="0"/>
              <a:t>nd</a:t>
            </a:r>
            <a:r>
              <a:rPr lang="en-US" dirty="0" smtClean="0"/>
              <a:t> American Revolution.” </a:t>
            </a:r>
          </a:p>
          <a:p>
            <a:r>
              <a:rPr lang="en-US" dirty="0" smtClean="0"/>
              <a:t>The United States fought against England – without an ally this time – and successfully defended itself. </a:t>
            </a:r>
          </a:p>
          <a:p>
            <a:r>
              <a:rPr lang="en-US" dirty="0" smtClean="0"/>
              <a:t>Major battles were lost in Washington, D.C. and in Canada. </a:t>
            </a:r>
          </a:p>
          <a:p>
            <a:r>
              <a:rPr lang="en-US" dirty="0" smtClean="0"/>
              <a:t>Major victories were won against Indians on the Western Frontier and at the Battle of New Orleans. </a:t>
            </a:r>
          </a:p>
          <a:p>
            <a:r>
              <a:rPr lang="en-US" dirty="0" smtClean="0"/>
              <a:t>The war ended with the Treaty of Ghent, signed in 1814.  No territory or money was exchanged. </a:t>
            </a:r>
          </a:p>
        </p:txBody>
      </p:sp>
    </p:spTree>
    <p:extLst>
      <p:ext uri="{BB962C8B-B14F-4D97-AF65-F5344CB8AC3E}">
        <p14:creationId xmlns:p14="http://schemas.microsoft.com/office/powerpoint/2010/main" val="2614512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471509"/>
            <a:ext cx="11455500" cy="1737360"/>
          </a:xfrm>
        </p:spPr>
        <p:txBody>
          <a:bodyPr/>
          <a:lstStyle/>
          <a:p>
            <a:r>
              <a:rPr lang="en-US" dirty="0" smtClean="0"/>
              <a:t>The Battles of Washington, D.C. &amp; Fort </a:t>
            </a:r>
            <a:r>
              <a:rPr lang="en-US" dirty="0" err="1" smtClean="0"/>
              <a:t>Mchenry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31665" y="2015926"/>
            <a:ext cx="6172200" cy="3869717"/>
          </a:xfrm>
        </p:spPr>
      </p:pic>
      <p:sp>
        <p:nvSpPr>
          <p:cNvPr id="4" name="Text Placeholder 3"/>
          <p:cNvSpPr>
            <a:spLocks noGrp="1"/>
          </p:cNvSpPr>
          <p:nvPr>
            <p:ph type="body" sz="half" idx="2"/>
          </p:nvPr>
        </p:nvSpPr>
        <p:spPr>
          <a:xfrm>
            <a:off x="1024128" y="2257506"/>
            <a:ext cx="4037269" cy="3762294"/>
          </a:xfrm>
        </p:spPr>
        <p:txBody>
          <a:bodyPr>
            <a:normAutofit lnSpcReduction="10000"/>
          </a:bodyPr>
          <a:lstStyle/>
          <a:p>
            <a:r>
              <a:rPr lang="en-US" dirty="0" smtClean="0"/>
              <a:t>The English sailed up the Potomac River in 1814 and crushed American forces attempting to defend the capital.</a:t>
            </a:r>
          </a:p>
          <a:p>
            <a:r>
              <a:rPr lang="en-US" dirty="0" smtClean="0"/>
              <a:t>The White House and the Congress were both burned to the ground by the British. Then, a hurricane – or at least a powerful line of storms which produced tornadoes – came through the city. </a:t>
            </a:r>
          </a:p>
          <a:p>
            <a:r>
              <a:rPr lang="en-US" dirty="0" smtClean="0"/>
              <a:t>The British Army was scattered and disorganized, giving Americans the chance to get reorganized.  In their defense of Baltimore, the Americans won a victory at Fort McHenry, and Francis Scott Key composed the Star Spangled Banner in tribute. </a:t>
            </a:r>
            <a:endParaRPr lang="en-US" dirty="0"/>
          </a:p>
        </p:txBody>
      </p:sp>
    </p:spTree>
    <p:extLst>
      <p:ext uri="{BB962C8B-B14F-4D97-AF65-F5344CB8AC3E}">
        <p14:creationId xmlns:p14="http://schemas.microsoft.com/office/powerpoint/2010/main" val="225534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a:t>
            </a:r>
            <a:r>
              <a:rPr lang="en-US" dirty="0" err="1" smtClean="0"/>
              <a:t>GHent</a:t>
            </a:r>
            <a:endParaRPr lang="en-US" dirty="0"/>
          </a:p>
        </p:txBody>
      </p:sp>
      <p:pic>
        <p:nvPicPr>
          <p:cNvPr id="5" name="Content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414" r="6414"/>
          <a:stretch>
            <a:fillRect/>
          </a:stretch>
        </p:blipFill>
        <p:spPr/>
      </p:pic>
      <p:sp>
        <p:nvSpPr>
          <p:cNvPr id="6" name="Text Placeholder 5"/>
          <p:cNvSpPr>
            <a:spLocks noGrp="1"/>
          </p:cNvSpPr>
          <p:nvPr>
            <p:ph type="body" sz="half" idx="2"/>
          </p:nvPr>
        </p:nvSpPr>
        <p:spPr/>
        <p:txBody>
          <a:bodyPr/>
          <a:lstStyle/>
          <a:p>
            <a:r>
              <a:rPr lang="en-US" dirty="0" smtClean="0"/>
              <a:t>The Treaty of Ghent ended the war in 1814 – although news of the peace conference did not reach Andrew Jackson until after the Battle of New Orleans. </a:t>
            </a:r>
            <a:endParaRPr lang="en-US" dirty="0"/>
          </a:p>
        </p:txBody>
      </p:sp>
    </p:spTree>
    <p:extLst>
      <p:ext uri="{BB962C8B-B14F-4D97-AF65-F5344CB8AC3E}">
        <p14:creationId xmlns:p14="http://schemas.microsoft.com/office/powerpoint/2010/main" val="3529187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Section One.  John </a:t>
            </a:r>
            <a:r>
              <a:rPr lang="en-US" dirty="0" err="1" smtClean="0"/>
              <a:t>adams</a:t>
            </a:r>
            <a:endParaRPr lang="en-US" dirty="0"/>
          </a:p>
        </p:txBody>
      </p:sp>
      <p:sp>
        <p:nvSpPr>
          <p:cNvPr id="5" name="Text Placeholder 4"/>
          <p:cNvSpPr>
            <a:spLocks noGrp="1"/>
          </p:cNvSpPr>
          <p:nvPr>
            <p:ph type="body" idx="1"/>
          </p:nvPr>
        </p:nvSpPr>
        <p:spPr/>
        <p:txBody>
          <a:bodyPr/>
          <a:lstStyle/>
          <a:p>
            <a:r>
              <a:rPr lang="en-US" dirty="0" smtClean="0"/>
              <a:t>The Federalist Party</a:t>
            </a:r>
          </a:p>
          <a:p>
            <a:r>
              <a:rPr lang="en-US" dirty="0" smtClean="0"/>
              <a:t>The Sedition Act</a:t>
            </a:r>
          </a:p>
          <a:p>
            <a:r>
              <a:rPr lang="en-US" dirty="0" smtClean="0"/>
              <a:t>Fries Rebellion</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136" y="279400"/>
            <a:ext cx="3484364" cy="3946890"/>
          </a:xfrm>
          <a:prstGeom prst="rect">
            <a:avLst/>
          </a:prstGeom>
        </p:spPr>
      </p:pic>
    </p:spTree>
    <p:extLst>
      <p:ext uri="{BB962C8B-B14F-4D97-AF65-F5344CB8AC3E}">
        <p14:creationId xmlns:p14="http://schemas.microsoft.com/office/powerpoint/2010/main" val="57059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New Orleans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24767" y="822325"/>
            <a:ext cx="3858953" cy="5184775"/>
          </a:xfrm>
        </p:spPr>
      </p:pic>
      <p:sp>
        <p:nvSpPr>
          <p:cNvPr id="4" name="Text Placeholder 3"/>
          <p:cNvSpPr>
            <a:spLocks noGrp="1"/>
          </p:cNvSpPr>
          <p:nvPr>
            <p:ph type="body" sz="half" idx="2"/>
          </p:nvPr>
        </p:nvSpPr>
        <p:spPr/>
        <p:txBody>
          <a:bodyPr/>
          <a:lstStyle/>
          <a:p>
            <a:r>
              <a:rPr lang="en-US" dirty="0" smtClean="0"/>
              <a:t>This was the most decisive victory of the War of 1812 for the United States and it resulted in a big boost in our nation’s military reputation. </a:t>
            </a:r>
          </a:p>
          <a:p>
            <a:r>
              <a:rPr lang="en-US" dirty="0" smtClean="0"/>
              <a:t>Andrew Jackson organized the defense of New Orleans against an invasion by the British, and his men simply pummeled the English invaders. </a:t>
            </a:r>
          </a:p>
          <a:p>
            <a:r>
              <a:rPr lang="en-US" dirty="0" smtClean="0"/>
              <a:t>While the Battle of New Orleans was fought after the War of 1812 came to a close and therefore had no real impact on the treaty, it still sent a message to the rest of the world. </a:t>
            </a:r>
          </a:p>
          <a:p>
            <a:r>
              <a:rPr lang="en-US" dirty="0" smtClean="0"/>
              <a:t>The message: American forces are formidable, and the United States must be reckoned with. </a:t>
            </a:r>
          </a:p>
        </p:txBody>
      </p:sp>
    </p:spTree>
    <p:extLst>
      <p:ext uri="{BB962C8B-B14F-4D97-AF65-F5344CB8AC3E}">
        <p14:creationId xmlns:p14="http://schemas.microsoft.com/office/powerpoint/2010/main" val="2161087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Four.  James Monroe</a:t>
            </a:r>
            <a:endParaRPr lang="en-US" dirty="0"/>
          </a:p>
        </p:txBody>
      </p:sp>
      <p:sp>
        <p:nvSpPr>
          <p:cNvPr id="6" name="Text Placeholder 5"/>
          <p:cNvSpPr>
            <a:spLocks noGrp="1"/>
          </p:cNvSpPr>
          <p:nvPr>
            <p:ph type="body" idx="1"/>
          </p:nvPr>
        </p:nvSpPr>
        <p:spPr/>
        <p:txBody>
          <a:bodyPr/>
          <a:lstStyle/>
          <a:p>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92100"/>
            <a:ext cx="3367913" cy="4056098"/>
          </a:xfrm>
          <a:prstGeom prst="rect">
            <a:avLst/>
          </a:prstGeom>
        </p:spPr>
      </p:pic>
    </p:spTree>
    <p:extLst>
      <p:ext uri="{BB962C8B-B14F-4D97-AF65-F5344CB8AC3E}">
        <p14:creationId xmlns:p14="http://schemas.microsoft.com/office/powerpoint/2010/main" val="2560102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Monroe Doctrine</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422874"/>
            <a:ext cx="5678488" cy="3983677"/>
          </a:xfrm>
        </p:spPr>
      </p:pic>
      <p:sp>
        <p:nvSpPr>
          <p:cNvPr id="6" name="Text Placeholder 5"/>
          <p:cNvSpPr>
            <a:spLocks noGrp="1"/>
          </p:cNvSpPr>
          <p:nvPr>
            <p:ph type="body" sz="half" idx="2"/>
          </p:nvPr>
        </p:nvSpPr>
        <p:spPr>
          <a:xfrm>
            <a:off x="837127" y="1725769"/>
            <a:ext cx="4576121" cy="4294031"/>
          </a:xfrm>
        </p:spPr>
        <p:txBody>
          <a:bodyPr>
            <a:normAutofit/>
          </a:bodyPr>
          <a:lstStyle/>
          <a:p>
            <a:r>
              <a:rPr lang="en-US" dirty="0" smtClean="0"/>
              <a:t>There were three basic ideas in the Monroe Doctrine: </a:t>
            </a:r>
          </a:p>
          <a:p>
            <a:endParaRPr lang="en-US" dirty="0"/>
          </a:p>
          <a:p>
            <a:pPr marL="342900" indent="-342900">
              <a:buAutoNum type="arabicPeriod"/>
            </a:pPr>
            <a:r>
              <a:rPr lang="en-US" dirty="0" smtClean="0"/>
              <a:t>The United States would stay out of European Affairs (wars, alliances, treaties), as we always had. </a:t>
            </a:r>
          </a:p>
          <a:p>
            <a:pPr marL="342900" indent="-342900">
              <a:buAutoNum type="arabicPeriod"/>
            </a:pPr>
            <a:r>
              <a:rPr lang="en-US" dirty="0" smtClean="0"/>
              <a:t>The Western Hemisphere (North America, South America, Central America, and the Caribbean) was no longer open for colonization by European Powers.</a:t>
            </a:r>
          </a:p>
          <a:p>
            <a:pPr marL="342900" indent="-342900">
              <a:buAutoNum type="arabicPeriod"/>
            </a:pPr>
            <a:r>
              <a:rPr lang="en-US" dirty="0" smtClean="0"/>
              <a:t>The United States would defend the right of self-government for the young republics of the Americas, like those established in Brazil, Mexico, and by the revolutions of Simon Bolivar</a:t>
            </a:r>
          </a:p>
        </p:txBody>
      </p:sp>
    </p:spTree>
    <p:extLst>
      <p:ext uri="{BB962C8B-B14F-4D97-AF65-F5344CB8AC3E}">
        <p14:creationId xmlns:p14="http://schemas.microsoft.com/office/powerpoint/2010/main" val="3174701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Adams-</a:t>
            </a:r>
            <a:r>
              <a:rPr lang="en-US" dirty="0" err="1" smtClean="0"/>
              <a:t>Onis</a:t>
            </a:r>
            <a:r>
              <a:rPr lang="en-US" dirty="0" smtClean="0"/>
              <a:t> Treaty of 1819</a:t>
            </a:r>
            <a:endParaRPr lang="en-US" dirty="0"/>
          </a:p>
        </p:txBody>
      </p:sp>
      <p:sp>
        <p:nvSpPr>
          <p:cNvPr id="4" name="Text Placeholder 3"/>
          <p:cNvSpPr>
            <a:spLocks noGrp="1"/>
          </p:cNvSpPr>
          <p:nvPr>
            <p:ph type="body" sz="half" idx="2"/>
          </p:nvPr>
        </p:nvSpPr>
        <p:spPr/>
        <p:txBody>
          <a:bodyPr/>
          <a:lstStyle/>
          <a:p>
            <a:r>
              <a:rPr lang="en-US" dirty="0" smtClean="0"/>
              <a:t>The United States of America acquired Florida in this treaty, negotiated by John Quincy Adams.</a:t>
            </a:r>
          </a:p>
          <a:p>
            <a:endParaRPr lang="en-US" dirty="0"/>
          </a:p>
          <a:p>
            <a:r>
              <a:rPr lang="en-US" dirty="0" smtClean="0"/>
              <a:t>Note that the panhandle of Florida was really, really long back then – it was pretty much the whole Gulf Coast to New Orleans. </a:t>
            </a:r>
          </a:p>
          <a:p>
            <a:endParaRPr lang="en-US" dirty="0"/>
          </a:p>
          <a:p>
            <a:r>
              <a:rPr lang="en-US" dirty="0" smtClean="0"/>
              <a:t>Also, remember this.  Very few Spaniards actually lived in Florida.  The population of the region was composed mostly of members of the Seminole Tribe.  Andrew Jackson invaded Florida to subjugate these tribes even before the treaty went into effect. </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77731" y="1862136"/>
            <a:ext cx="5822144" cy="3508353"/>
          </a:xfrm>
        </p:spPr>
      </p:pic>
    </p:spTree>
    <p:extLst>
      <p:ext uri="{BB962C8B-B14F-4D97-AF65-F5344CB8AC3E}">
        <p14:creationId xmlns:p14="http://schemas.microsoft.com/office/powerpoint/2010/main" val="22333968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Missouri Compromise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4689" y="1363546"/>
            <a:ext cx="7188395" cy="4573615"/>
          </a:xfrm>
        </p:spPr>
      </p:pic>
      <p:sp>
        <p:nvSpPr>
          <p:cNvPr id="4" name="Text Placeholder 3"/>
          <p:cNvSpPr>
            <a:spLocks noGrp="1"/>
          </p:cNvSpPr>
          <p:nvPr>
            <p:ph type="body" sz="half" idx="2"/>
          </p:nvPr>
        </p:nvSpPr>
        <p:spPr>
          <a:xfrm>
            <a:off x="695460" y="2047741"/>
            <a:ext cx="3593206" cy="3972059"/>
          </a:xfrm>
        </p:spPr>
        <p:txBody>
          <a:bodyPr>
            <a:normAutofit lnSpcReduction="10000"/>
          </a:bodyPr>
          <a:lstStyle/>
          <a:p>
            <a:r>
              <a:rPr lang="en-US" dirty="0" smtClean="0"/>
              <a:t>There are three parts to the Missouri Compromise: </a:t>
            </a:r>
          </a:p>
          <a:p>
            <a:pPr marL="342900" indent="-342900">
              <a:buAutoNum type="arabicPeriod"/>
            </a:pPr>
            <a:r>
              <a:rPr lang="en-US" dirty="0" smtClean="0"/>
              <a:t>Maine became a free state in 1820. </a:t>
            </a:r>
          </a:p>
          <a:p>
            <a:pPr marL="342900" indent="-342900">
              <a:buAutoNum type="arabicPeriod"/>
            </a:pPr>
            <a:r>
              <a:rPr lang="en-US" dirty="0" smtClean="0"/>
              <a:t>Missouri entered the Union as a slave state in 1821. </a:t>
            </a:r>
          </a:p>
          <a:p>
            <a:pPr marL="342900" indent="-342900">
              <a:buAutoNum type="arabicPeriod"/>
            </a:pPr>
            <a:r>
              <a:rPr lang="en-US" dirty="0" smtClean="0"/>
              <a:t>The Missouri Compromise line was created at 36°30’ N Latitude.  To the north of that line slavery would be prohibited.  To the south of the line, slavery would be permitted. </a:t>
            </a:r>
          </a:p>
          <a:p>
            <a:r>
              <a:rPr lang="en-US" dirty="0" smtClean="0"/>
              <a:t>NOTE: At the time, very little US Territory was south of the line.  Only the Arkansas Territory (Arkansas, Oklahoma) could have allowed slavery in the future. </a:t>
            </a:r>
            <a:endParaRPr lang="en-US" dirty="0"/>
          </a:p>
        </p:txBody>
      </p:sp>
    </p:spTree>
    <p:extLst>
      <p:ext uri="{BB962C8B-B14F-4D97-AF65-F5344CB8AC3E}">
        <p14:creationId xmlns:p14="http://schemas.microsoft.com/office/powerpoint/2010/main" val="4090676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McCullough V. Maryland</a:t>
            </a:r>
            <a:endParaRPr lang="en-US" i="1"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99501" y="811367"/>
            <a:ext cx="5559537" cy="5383369"/>
          </a:xfrm>
        </p:spPr>
      </p:pic>
      <p:sp>
        <p:nvSpPr>
          <p:cNvPr id="4" name="Text Placeholder 3"/>
          <p:cNvSpPr>
            <a:spLocks noGrp="1"/>
          </p:cNvSpPr>
          <p:nvPr>
            <p:ph type="body" sz="half" idx="2"/>
          </p:nvPr>
        </p:nvSpPr>
        <p:spPr/>
        <p:txBody>
          <a:bodyPr/>
          <a:lstStyle/>
          <a:p>
            <a:r>
              <a:rPr lang="en-US" dirty="0" smtClean="0"/>
              <a:t>The Supreme Court, under the leadership of John Marshall, asserted that the power of the federal government could not be challenged by the states, because the laws under the Constitution were the supreme law of the land. </a:t>
            </a:r>
          </a:p>
          <a:p>
            <a:r>
              <a:rPr lang="en-US" dirty="0" smtClean="0"/>
              <a:t>In this case, the state of Maryland attempted to tax the Bank of the United States.  Marshall ruled that states could not tax federal institutions, because the power to tax was the power to destroy. </a:t>
            </a:r>
          </a:p>
          <a:p>
            <a:r>
              <a:rPr lang="en-US" dirty="0" smtClean="0"/>
              <a:t>This principle still holds. </a:t>
            </a:r>
            <a:endParaRPr lang="en-US" dirty="0"/>
          </a:p>
        </p:txBody>
      </p:sp>
    </p:spTree>
    <p:extLst>
      <p:ext uri="{BB962C8B-B14F-4D97-AF65-F5344CB8AC3E}">
        <p14:creationId xmlns:p14="http://schemas.microsoft.com/office/powerpoint/2010/main" val="34109196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Gibbons V. Ogden</a:t>
            </a:r>
            <a:endParaRPr lang="en-US" i="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34360" y="1901335"/>
            <a:ext cx="6330660" cy="3958551"/>
          </a:xfrm>
        </p:spPr>
      </p:pic>
      <p:sp>
        <p:nvSpPr>
          <p:cNvPr id="4" name="Text Placeholder 3"/>
          <p:cNvSpPr>
            <a:spLocks noGrp="1"/>
          </p:cNvSpPr>
          <p:nvPr>
            <p:ph type="body" sz="half" idx="2"/>
          </p:nvPr>
        </p:nvSpPr>
        <p:spPr/>
        <p:txBody>
          <a:bodyPr/>
          <a:lstStyle/>
          <a:p>
            <a:r>
              <a:rPr lang="en-US" dirty="0"/>
              <a:t>The Supreme Court, under the leadership of John Marshall, asserted that the power of the federal government could not be challenged by the states, because the laws under the Constitution were the supreme law of the land. </a:t>
            </a:r>
          </a:p>
          <a:p>
            <a:r>
              <a:rPr lang="en-US" dirty="0" smtClean="0"/>
              <a:t>In this case, the state of New York had granted an operators license to a ferry boat service between New York and New Jersey.  Since only the federal government, the Congress, has the power to regulate interstate trade, the Supreme Court revoked the license. </a:t>
            </a:r>
          </a:p>
          <a:p>
            <a:r>
              <a:rPr lang="en-US" dirty="0" smtClean="0"/>
              <a:t>Once again, the power of the federal government trumped that of the states.</a:t>
            </a:r>
            <a:endParaRPr lang="en-US" dirty="0"/>
          </a:p>
        </p:txBody>
      </p:sp>
    </p:spTree>
    <p:extLst>
      <p:ext uri="{BB962C8B-B14F-4D97-AF65-F5344CB8AC3E}">
        <p14:creationId xmlns:p14="http://schemas.microsoft.com/office/powerpoint/2010/main" val="2438429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five.  John </a:t>
            </a:r>
            <a:r>
              <a:rPr lang="en-US" dirty="0" err="1" smtClean="0"/>
              <a:t>quincy</a:t>
            </a:r>
            <a:r>
              <a:rPr lang="en-US" dirty="0" smtClean="0"/>
              <a:t> </a:t>
            </a:r>
            <a:r>
              <a:rPr lang="en-US" dirty="0" err="1" smtClean="0"/>
              <a:t>adams</a:t>
            </a:r>
            <a:endParaRPr lang="en-US" dirty="0"/>
          </a:p>
        </p:txBody>
      </p:sp>
      <p:sp>
        <p:nvSpPr>
          <p:cNvPr id="6" name="Text Placeholder 5"/>
          <p:cNvSpPr>
            <a:spLocks noGrp="1"/>
          </p:cNvSpPr>
          <p:nvPr>
            <p:ph type="body" idx="1"/>
          </p:nvPr>
        </p:nvSpPr>
        <p:spPr/>
        <p:txBody>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754" y="152400"/>
            <a:ext cx="3512046" cy="4261061"/>
          </a:xfrm>
          <a:prstGeom prst="rect">
            <a:avLst/>
          </a:prstGeom>
        </p:spPr>
      </p:pic>
    </p:spTree>
    <p:extLst>
      <p:ext uri="{BB962C8B-B14F-4D97-AF65-F5344CB8AC3E}">
        <p14:creationId xmlns:p14="http://schemas.microsoft.com/office/powerpoint/2010/main" val="38945427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corrupt bargain of 1824</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54227" y="371564"/>
            <a:ext cx="4335353" cy="5836053"/>
          </a:xfrm>
        </p:spPr>
      </p:pic>
      <p:sp>
        <p:nvSpPr>
          <p:cNvPr id="6" name="Text Placeholder 5"/>
          <p:cNvSpPr>
            <a:spLocks noGrp="1"/>
          </p:cNvSpPr>
          <p:nvPr>
            <p:ph type="body" sz="half" idx="2"/>
          </p:nvPr>
        </p:nvSpPr>
        <p:spPr/>
        <p:txBody>
          <a:bodyPr/>
          <a:lstStyle/>
          <a:p>
            <a:r>
              <a:rPr lang="en-US" dirty="0" smtClean="0"/>
              <a:t>In 1824, four candidates ran for office: Andrew Jackson, Henry Clay, John Quincy Adams, and William Crawford.  Andrew Jackson won the most popular votes and the most electoral college votes, but neither man won a majority.</a:t>
            </a:r>
          </a:p>
          <a:p>
            <a:r>
              <a:rPr lang="en-US" dirty="0" smtClean="0"/>
              <a:t>Therefore, the election went to the House of Representatives.  Here, Henry Clay and John Quincy Adams hatched a sneaky plot.  They would push all of their supporters to vote Quincy Adams into office, and JQA promised to appoint Henry Clay as the Secretary of State, which was viewed then as the stepping stone to the Presidency.</a:t>
            </a:r>
          </a:p>
          <a:p>
            <a:r>
              <a:rPr lang="en-US" dirty="0" smtClean="0"/>
              <a:t>Andrew Jackson was beside himself with rage!!!</a:t>
            </a:r>
            <a:endParaRPr lang="en-US" dirty="0"/>
          </a:p>
        </p:txBody>
      </p:sp>
    </p:spTree>
    <p:extLst>
      <p:ext uri="{BB962C8B-B14F-4D97-AF65-F5344CB8AC3E}">
        <p14:creationId xmlns:p14="http://schemas.microsoft.com/office/powerpoint/2010/main" val="3492245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politics of </a:t>
            </a:r>
            <a:br>
              <a:rPr lang="en-US" dirty="0" smtClean="0"/>
            </a:br>
            <a:r>
              <a:rPr lang="en-US" dirty="0" smtClean="0"/>
              <a:t>John Quincy Adams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95695" y="505094"/>
            <a:ext cx="5772784" cy="5393430"/>
          </a:xfrm>
        </p:spPr>
      </p:pic>
      <p:sp>
        <p:nvSpPr>
          <p:cNvPr id="4" name="Text Placeholder 3"/>
          <p:cNvSpPr>
            <a:spLocks noGrp="1"/>
          </p:cNvSpPr>
          <p:nvPr>
            <p:ph type="body" sz="half" idx="2"/>
          </p:nvPr>
        </p:nvSpPr>
        <p:spPr/>
        <p:txBody>
          <a:bodyPr/>
          <a:lstStyle/>
          <a:p>
            <a:r>
              <a:rPr lang="en-US" dirty="0" smtClean="0"/>
              <a:t>John Quincy Adams was a New Englander who believed in: </a:t>
            </a:r>
          </a:p>
          <a:p>
            <a:pPr marL="285750" indent="-285750">
              <a:buFont typeface="Arial" panose="020B0604020202020204" pitchFamily="34" charset="0"/>
              <a:buChar char="•"/>
            </a:pPr>
            <a:r>
              <a:rPr lang="en-US" dirty="0" smtClean="0"/>
              <a:t>A Protective Tariff to help New England businessmen. </a:t>
            </a:r>
          </a:p>
          <a:p>
            <a:pPr marL="285750" indent="-285750">
              <a:buFont typeface="Arial" panose="020B0604020202020204" pitchFamily="34" charset="0"/>
              <a:buChar char="•"/>
            </a:pPr>
            <a:r>
              <a:rPr lang="en-US" dirty="0" smtClean="0"/>
              <a:t>The government promotion of internal improvements to create better transportation and communication systems. </a:t>
            </a:r>
          </a:p>
          <a:p>
            <a:pPr marL="285750" indent="-285750">
              <a:buFont typeface="Arial" panose="020B0604020202020204" pitchFamily="34" charset="0"/>
              <a:buChar char="•"/>
            </a:pPr>
            <a:r>
              <a:rPr lang="en-US" dirty="0" smtClean="0"/>
              <a:t>The promotion of education for all people in cultural arts, literature, and science. </a:t>
            </a:r>
          </a:p>
          <a:p>
            <a:pPr marL="285750" indent="-285750">
              <a:buFont typeface="Arial" panose="020B0604020202020204" pitchFamily="34" charset="0"/>
              <a:buChar char="•"/>
            </a:pPr>
            <a:r>
              <a:rPr lang="en-US" dirty="0" smtClean="0"/>
              <a:t>He hated the institution of slavery!</a:t>
            </a:r>
            <a:endParaRPr lang="en-US" dirty="0"/>
          </a:p>
        </p:txBody>
      </p:sp>
    </p:spTree>
    <p:extLst>
      <p:ext uri="{BB962C8B-B14F-4D97-AF65-F5344CB8AC3E}">
        <p14:creationId xmlns:p14="http://schemas.microsoft.com/office/powerpoint/2010/main" val="1101469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Federalist party</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27879" y="1715794"/>
            <a:ext cx="5678488" cy="4325115"/>
          </a:xfrm>
        </p:spPr>
      </p:pic>
      <p:sp>
        <p:nvSpPr>
          <p:cNvPr id="6" name="Text Placeholder 5"/>
          <p:cNvSpPr>
            <a:spLocks noGrp="1"/>
          </p:cNvSpPr>
          <p:nvPr>
            <p:ph type="body" sz="half" idx="2"/>
          </p:nvPr>
        </p:nvSpPr>
        <p:spPr>
          <a:xfrm>
            <a:off x="1024128" y="1764406"/>
            <a:ext cx="4389120" cy="4255394"/>
          </a:xfrm>
        </p:spPr>
        <p:txBody>
          <a:bodyPr/>
          <a:lstStyle/>
          <a:p>
            <a:r>
              <a:rPr lang="en-US" dirty="0" smtClean="0"/>
              <a:t>The Federalist Party was founded by Alexander Hamilton and basically adhered to these principles: </a:t>
            </a:r>
            <a:endParaRPr lang="en-US" dirty="0"/>
          </a:p>
          <a:p>
            <a:pPr marL="285750" indent="-285750">
              <a:buFont typeface="Arial" panose="020B0604020202020204" pitchFamily="34" charset="0"/>
              <a:buChar char="•"/>
            </a:pPr>
            <a:r>
              <a:rPr lang="en-US" dirty="0" smtClean="0"/>
              <a:t>Pro business, commerce, trade and industry.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Favored a limited democracy which was managed by aristocrats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Favored strong ties with England, the nation which we had shared a language and business relations with. </a:t>
            </a:r>
          </a:p>
          <a:p>
            <a:endParaRPr lang="en-US" dirty="0" smtClean="0"/>
          </a:p>
          <a:p>
            <a:pPr marL="285750" indent="-285750">
              <a:buFont typeface="Arial" panose="020B0604020202020204" pitchFamily="34" charset="0"/>
              <a:buChar char="•"/>
            </a:pPr>
            <a:r>
              <a:rPr lang="en-US" dirty="0" smtClean="0"/>
              <a:t>Favored a strong executive branch – not unlike a monarchy. </a:t>
            </a:r>
            <a:endParaRPr lang="en-US" dirty="0"/>
          </a:p>
        </p:txBody>
      </p:sp>
    </p:spTree>
    <p:extLst>
      <p:ext uri="{BB962C8B-B14F-4D97-AF65-F5344CB8AC3E}">
        <p14:creationId xmlns:p14="http://schemas.microsoft.com/office/powerpoint/2010/main" val="16663332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slavery question, according to </a:t>
            </a:r>
            <a:br>
              <a:rPr lang="en-US" dirty="0" smtClean="0"/>
            </a:br>
            <a:r>
              <a:rPr lang="en-US" dirty="0" smtClean="0"/>
              <a:t>john </a:t>
            </a:r>
            <a:r>
              <a:rPr lang="en-US" dirty="0" err="1" smtClean="0"/>
              <a:t>quincy</a:t>
            </a:r>
            <a:r>
              <a:rPr lang="en-US" dirty="0" smtClean="0"/>
              <a:t> </a:t>
            </a:r>
            <a:r>
              <a:rPr lang="en-US" dirty="0" err="1" smtClean="0"/>
              <a:t>adams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35967" y="607990"/>
            <a:ext cx="4965622" cy="5578846"/>
          </a:xfrm>
        </p:spPr>
      </p:pic>
      <p:sp>
        <p:nvSpPr>
          <p:cNvPr id="4" name="Text Placeholder 3"/>
          <p:cNvSpPr>
            <a:spLocks noGrp="1"/>
          </p:cNvSpPr>
          <p:nvPr>
            <p:ph type="body" sz="half" idx="2"/>
          </p:nvPr>
        </p:nvSpPr>
        <p:spPr/>
        <p:txBody>
          <a:bodyPr>
            <a:normAutofit lnSpcReduction="10000"/>
          </a:bodyPr>
          <a:lstStyle/>
          <a:p>
            <a:r>
              <a:rPr lang="en-US" dirty="0" smtClean="0"/>
              <a:t>John Quincy Adams was one of very few Presidents before the Civil War who actually opposed slavery.  During his lifetime, he would – </a:t>
            </a:r>
          </a:p>
          <a:p>
            <a:pPr marL="285750" indent="-285750">
              <a:buFont typeface="Arial" panose="020B0604020202020204" pitchFamily="34" charset="0"/>
              <a:buChar char="•"/>
            </a:pPr>
            <a:r>
              <a:rPr lang="en-US" dirty="0" smtClean="0"/>
              <a:t>Introduce numerous abolitionist petitions before the Congress, which sought to end the institution of slavery in America. </a:t>
            </a:r>
          </a:p>
          <a:p>
            <a:pPr marL="285750" indent="-285750">
              <a:buFont typeface="Arial" panose="020B0604020202020204" pitchFamily="34" charset="0"/>
              <a:buChar char="•"/>
            </a:pPr>
            <a:r>
              <a:rPr lang="en-US" dirty="0" smtClean="0"/>
              <a:t>After he lost the Election of 1828, he ran for Congress, won, and presented petition after petition demanding an end of slavery.  The “Gag Rule” was create to shut him up!</a:t>
            </a:r>
          </a:p>
          <a:p>
            <a:pPr marL="285750" indent="-285750">
              <a:buFont typeface="Arial" panose="020B0604020202020204" pitchFamily="34" charset="0"/>
              <a:buChar char="•"/>
            </a:pPr>
            <a:r>
              <a:rPr lang="en-US" dirty="0" smtClean="0"/>
              <a:t>John Quincy Adams defended the slaves on the </a:t>
            </a:r>
            <a:r>
              <a:rPr lang="en-US" i="1" dirty="0" smtClean="0"/>
              <a:t>Amistad</a:t>
            </a:r>
            <a:r>
              <a:rPr lang="en-US" dirty="0" smtClean="0"/>
              <a:t>, who had mutinied against the slave traders who ran the ship for their freedom.  He won the case!</a:t>
            </a:r>
            <a:endParaRPr lang="en-US" dirty="0"/>
          </a:p>
        </p:txBody>
      </p:sp>
    </p:spTree>
    <p:extLst>
      <p:ext uri="{BB962C8B-B14F-4D97-AF65-F5344CB8AC3E}">
        <p14:creationId xmlns:p14="http://schemas.microsoft.com/office/powerpoint/2010/main" val="653223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six.  Andrew </a:t>
            </a:r>
            <a:r>
              <a:rPr lang="en-US" dirty="0" err="1" smtClean="0"/>
              <a:t>jackson</a:t>
            </a:r>
            <a:endParaRPr lang="en-US" dirty="0"/>
          </a:p>
        </p:txBody>
      </p:sp>
      <p:sp>
        <p:nvSpPr>
          <p:cNvPr id="6" name="Text Placeholder 5"/>
          <p:cNvSpPr>
            <a:spLocks noGrp="1"/>
          </p:cNvSpPr>
          <p:nvPr>
            <p:ph type="body" idx="1"/>
          </p:nvPr>
        </p:nvSpPr>
        <p:spPr/>
        <p:txBody>
          <a:bodyPr/>
          <a:lstStyle/>
          <a:p>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7458" y="387347"/>
            <a:ext cx="4705959" cy="366917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631" y="387347"/>
            <a:ext cx="2766432" cy="3716896"/>
          </a:xfrm>
          <a:prstGeom prst="rect">
            <a:avLst/>
          </a:prstGeom>
        </p:spPr>
      </p:pic>
    </p:spTree>
    <p:extLst>
      <p:ext uri="{BB962C8B-B14F-4D97-AF65-F5344CB8AC3E}">
        <p14:creationId xmlns:p14="http://schemas.microsoft.com/office/powerpoint/2010/main" val="8862599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battle of horseshoe bend</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20731" y="413081"/>
            <a:ext cx="5035404" cy="5594020"/>
          </a:xfrm>
        </p:spPr>
      </p:pic>
      <p:sp>
        <p:nvSpPr>
          <p:cNvPr id="6" name="Text Placeholder 5"/>
          <p:cNvSpPr>
            <a:spLocks noGrp="1"/>
          </p:cNvSpPr>
          <p:nvPr>
            <p:ph type="body" sz="half" idx="2"/>
          </p:nvPr>
        </p:nvSpPr>
        <p:spPr/>
        <p:txBody>
          <a:bodyPr/>
          <a:lstStyle/>
          <a:p>
            <a:r>
              <a:rPr lang="en-US" dirty="0" smtClean="0"/>
              <a:t>The Battle of Horseshoe Bend took place during the War of 1812, and was a horrifying massacre.  Andrew Jackson’s soldiers had assaulted territory controlled by the Creek Confederation, and pinned down a force of so-called “Red Stick” Creeks </a:t>
            </a:r>
            <a:r>
              <a:rPr lang="en-US" dirty="0" smtClean="0"/>
              <a:t>near a bend along a river in Alabama. </a:t>
            </a:r>
          </a:p>
          <a:p>
            <a:r>
              <a:rPr lang="en-US" dirty="0" smtClean="0"/>
              <a:t>Even as the Native American tribe attempted to surrender, Jackson’s men shot them to death.  Hundreds of Native Americans were massacred. </a:t>
            </a:r>
          </a:p>
          <a:p>
            <a:r>
              <a:rPr lang="en-US" dirty="0" smtClean="0"/>
              <a:t>One of the main results of the War of 1812 was that Native American tribes in the Northwest Territory and the Deep South – “The Old Southwest” were dispossessed of their land. </a:t>
            </a:r>
            <a:endParaRPr lang="en-US" dirty="0"/>
          </a:p>
        </p:txBody>
      </p:sp>
    </p:spTree>
    <p:extLst>
      <p:ext uri="{BB962C8B-B14F-4D97-AF65-F5344CB8AC3E}">
        <p14:creationId xmlns:p14="http://schemas.microsoft.com/office/powerpoint/2010/main" val="9158176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Seminole wars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5000" y="1516265"/>
            <a:ext cx="5678488" cy="3796894"/>
          </a:xfrm>
        </p:spPr>
      </p:pic>
      <p:sp>
        <p:nvSpPr>
          <p:cNvPr id="4" name="Text Placeholder 3"/>
          <p:cNvSpPr>
            <a:spLocks noGrp="1"/>
          </p:cNvSpPr>
          <p:nvPr>
            <p:ph type="body" sz="half" idx="2"/>
          </p:nvPr>
        </p:nvSpPr>
        <p:spPr/>
        <p:txBody>
          <a:bodyPr/>
          <a:lstStyle/>
          <a:p>
            <a:r>
              <a:rPr lang="en-US" dirty="0" smtClean="0"/>
              <a:t>Starting in 1817 and continuing until the late 1850s, the Seminole Wars were a series of conflicts in which the United States attempted to dispossess the Seminole tribe of their lands in Florida.</a:t>
            </a:r>
          </a:p>
          <a:p>
            <a:r>
              <a:rPr lang="en-US" dirty="0" smtClean="0"/>
              <a:t>Andrew Jackson led the invasion during the First Seminole War.</a:t>
            </a:r>
          </a:p>
          <a:p>
            <a:r>
              <a:rPr lang="en-US" dirty="0" smtClean="0"/>
              <a:t>Osceola was the leader of the Seminoles, who continued to retreat ever deeper into the Florida Everglades as the American attacks ramped up.</a:t>
            </a:r>
          </a:p>
          <a:p>
            <a:r>
              <a:rPr lang="en-US" dirty="0" smtClean="0"/>
              <a:t>The Seminole Tribe lost considerable territory and many lives, but never surrendered to the United States Armed forces. </a:t>
            </a:r>
            <a:endParaRPr lang="en-US" dirty="0"/>
          </a:p>
        </p:txBody>
      </p:sp>
    </p:spTree>
    <p:extLst>
      <p:ext uri="{BB962C8B-B14F-4D97-AF65-F5344CB8AC3E}">
        <p14:creationId xmlns:p14="http://schemas.microsoft.com/office/powerpoint/2010/main" val="2386810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corrupt bargain of  – Jackson’s version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10687" y="479000"/>
            <a:ext cx="4300750" cy="5723306"/>
          </a:xfrm>
        </p:spPr>
      </p:pic>
      <p:sp>
        <p:nvSpPr>
          <p:cNvPr id="4" name="Text Placeholder 3"/>
          <p:cNvSpPr>
            <a:spLocks noGrp="1"/>
          </p:cNvSpPr>
          <p:nvPr>
            <p:ph type="body" sz="half" idx="2"/>
          </p:nvPr>
        </p:nvSpPr>
        <p:spPr/>
        <p:txBody>
          <a:bodyPr/>
          <a:lstStyle/>
          <a:p>
            <a:r>
              <a:rPr lang="en-US" dirty="0" smtClean="0"/>
              <a:t>Andrew Jackson was outraged by th</a:t>
            </a:r>
            <a:r>
              <a:rPr lang="en-US" dirty="0" smtClean="0"/>
              <a:t>e bargain which resulted in John Quince Adams ascending to the Presidency in 1824.  He conceived of the alliance between Adams and Clay as a backroom political deal.</a:t>
            </a:r>
          </a:p>
          <a:p>
            <a:r>
              <a:rPr lang="en-US" dirty="0" smtClean="0"/>
              <a:t>To Jackson, the issue was simple: </a:t>
            </a:r>
          </a:p>
          <a:p>
            <a:r>
              <a:rPr lang="en-US" dirty="0" smtClean="0"/>
              <a:t>He won the most popular votes.</a:t>
            </a:r>
          </a:p>
          <a:p>
            <a:r>
              <a:rPr lang="en-US" dirty="0" smtClean="0"/>
              <a:t>He won the most Electoral College votes. </a:t>
            </a:r>
          </a:p>
          <a:p>
            <a:r>
              <a:rPr lang="en-US" dirty="0" smtClean="0"/>
              <a:t>He should be President of the United States. </a:t>
            </a:r>
          </a:p>
          <a:p>
            <a:r>
              <a:rPr lang="en-US" dirty="0" smtClean="0"/>
              <a:t>That’s not how it worked out in 1824, but eventually, he got his revenge!</a:t>
            </a:r>
            <a:endParaRPr lang="en-US" dirty="0"/>
          </a:p>
        </p:txBody>
      </p:sp>
    </p:spTree>
    <p:extLst>
      <p:ext uri="{BB962C8B-B14F-4D97-AF65-F5344CB8AC3E}">
        <p14:creationId xmlns:p14="http://schemas.microsoft.com/office/powerpoint/2010/main" val="32328257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Spoils System</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71463" y="339725"/>
            <a:ext cx="4063237" cy="6166494"/>
          </a:xfrm>
        </p:spPr>
      </p:pic>
      <p:sp>
        <p:nvSpPr>
          <p:cNvPr id="4" name="Text Placeholder 3"/>
          <p:cNvSpPr>
            <a:spLocks noGrp="1"/>
          </p:cNvSpPr>
          <p:nvPr>
            <p:ph type="body" sz="half" idx="2"/>
          </p:nvPr>
        </p:nvSpPr>
        <p:spPr>
          <a:xfrm>
            <a:off x="1024128" y="2006601"/>
            <a:ext cx="5440172" cy="4499618"/>
          </a:xfrm>
        </p:spPr>
        <p:txBody>
          <a:bodyPr>
            <a:normAutofit/>
          </a:bodyPr>
          <a:lstStyle/>
          <a:p>
            <a:r>
              <a:rPr lang="en-US" sz="1800" dirty="0" smtClean="0"/>
              <a:t>After Andrew Jackson won the Presidency in 1828, he began appointing his political supporters, partisans, and friends to position in th</a:t>
            </a:r>
            <a:r>
              <a:rPr lang="en-US" sz="1800" dirty="0" smtClean="0"/>
              <a:t>e United States government. </a:t>
            </a:r>
          </a:p>
          <a:p>
            <a:r>
              <a:rPr lang="en-US" sz="1800" dirty="0" smtClean="0"/>
              <a:t>Jackson believed that the “common man” could do all the work of the government, regardless of what past traditions might suggest. </a:t>
            </a:r>
          </a:p>
          <a:p>
            <a:r>
              <a:rPr lang="en-US" sz="1800" dirty="0" smtClean="0"/>
              <a:t>Jackson justified giving good government jobs with good government pensions to his supporters by claiming, “to the victor goes the spoils!”  - an old wartime expression.</a:t>
            </a:r>
          </a:p>
          <a:p>
            <a:r>
              <a:rPr lang="en-US" sz="1800" dirty="0" smtClean="0"/>
              <a:t>Most </a:t>
            </a:r>
            <a:r>
              <a:rPr lang="en-US" sz="1800" dirty="0" smtClean="0"/>
              <a:t>historians agree that Jackson’s insistence that the “common man” be hired for jobs resulted in incompetence in the government. </a:t>
            </a:r>
            <a:endParaRPr lang="en-US" sz="1800" dirty="0"/>
          </a:p>
        </p:txBody>
      </p:sp>
    </p:spTree>
    <p:extLst>
      <p:ext uri="{BB962C8B-B14F-4D97-AF65-F5344CB8AC3E}">
        <p14:creationId xmlns:p14="http://schemas.microsoft.com/office/powerpoint/2010/main" val="9331011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Bank of the United States (B.U.S.)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14244" y="893762"/>
            <a:ext cx="5080000" cy="5041900"/>
          </a:xfrm>
        </p:spPr>
      </p:pic>
      <p:sp>
        <p:nvSpPr>
          <p:cNvPr id="4" name="Text Placeholder 3"/>
          <p:cNvSpPr>
            <a:spLocks noGrp="1"/>
          </p:cNvSpPr>
          <p:nvPr>
            <p:ph type="body" sz="half" idx="2"/>
          </p:nvPr>
        </p:nvSpPr>
        <p:spPr>
          <a:xfrm>
            <a:off x="1024128" y="1917700"/>
            <a:ext cx="4881372" cy="4597400"/>
          </a:xfrm>
        </p:spPr>
        <p:txBody>
          <a:bodyPr>
            <a:normAutofit/>
          </a:bodyPr>
          <a:lstStyle/>
          <a:p>
            <a:r>
              <a:rPr lang="en-US" dirty="0" smtClean="0"/>
              <a:t>Andrew Jackson H-A-T-E-D the Bank of the United States. </a:t>
            </a:r>
          </a:p>
          <a:p>
            <a:r>
              <a:rPr lang="en-US" dirty="0" smtClean="0"/>
              <a:t>He vetoed the re-chartering of the Bank, because he viewed the bank as a tool of the rich which promoted aristocracy in the United States of America. </a:t>
            </a:r>
          </a:p>
          <a:p>
            <a:r>
              <a:rPr lang="en-US" dirty="0" smtClean="0"/>
              <a:t>During his Presidency, Andrew Jackson withdrew all of the funds controlled by the government which were in the bank and redistributed them to what he called “pet banks” – local banks that would be more likely to loan out money to “the common man.”  </a:t>
            </a:r>
          </a:p>
          <a:p>
            <a:r>
              <a:rPr lang="en-US" dirty="0" smtClean="0"/>
              <a:t>Skeptics called this banks “wildcat” banks and claimed that they made reckless choices that might endanger the public’s finances.  </a:t>
            </a:r>
          </a:p>
          <a:p>
            <a:r>
              <a:rPr lang="en-US" dirty="0" smtClean="0"/>
              <a:t>In 1837, one year after Jackson left office, the nation entered into a prolonged recession – perhaps a depression – known as the Panic of 1837. </a:t>
            </a:r>
          </a:p>
          <a:p>
            <a:endParaRPr lang="en-US" dirty="0" smtClean="0"/>
          </a:p>
        </p:txBody>
      </p:sp>
    </p:spTree>
    <p:extLst>
      <p:ext uri="{BB962C8B-B14F-4D97-AF65-F5344CB8AC3E}">
        <p14:creationId xmlns:p14="http://schemas.microsoft.com/office/powerpoint/2010/main" val="2382396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Veto power</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958812" y="263525"/>
            <a:ext cx="4204488" cy="6236104"/>
          </a:xfrm>
        </p:spPr>
      </p:pic>
      <p:sp>
        <p:nvSpPr>
          <p:cNvPr id="4" name="Text Placeholder 3"/>
          <p:cNvSpPr>
            <a:spLocks noGrp="1"/>
          </p:cNvSpPr>
          <p:nvPr>
            <p:ph type="body" sz="half" idx="2"/>
          </p:nvPr>
        </p:nvSpPr>
        <p:spPr>
          <a:xfrm>
            <a:off x="909828" y="1879600"/>
            <a:ext cx="5821172" cy="4317069"/>
          </a:xfrm>
        </p:spPr>
        <p:txBody>
          <a:bodyPr>
            <a:normAutofit/>
          </a:bodyPr>
          <a:lstStyle/>
          <a:p>
            <a:r>
              <a:rPr lang="en-US" sz="1800" dirty="0" smtClean="0"/>
              <a:t>Andrew Jackson won the Presidency in 1828 and remained in office from 1829 – 1837.</a:t>
            </a:r>
          </a:p>
          <a:p>
            <a:endParaRPr lang="en-US" sz="1800" dirty="0"/>
          </a:p>
          <a:p>
            <a:r>
              <a:rPr lang="en-US" sz="1800" dirty="0" smtClean="0"/>
              <a:t>During his time in office, Andrew Jackson vetoed more laws passed by the Congress than </a:t>
            </a:r>
            <a:r>
              <a:rPr lang="en-US" sz="1800" b="1" i="1" u="sng" dirty="0" smtClean="0">
                <a:effectLst>
                  <a:outerShdw blurRad="38100" dist="38100" dir="2700000" algn="tl">
                    <a:srgbClr val="000000">
                      <a:alpha val="43137"/>
                    </a:srgbClr>
                  </a:outerShdw>
                </a:effectLst>
              </a:rPr>
              <a:t>ALL OF THE OTHER PRESIDENTS IN AMERICAN HISTORY COMBINED</a:t>
            </a:r>
            <a:r>
              <a:rPr lang="en-US" sz="1800" dirty="0" smtClean="0"/>
              <a:t>!</a:t>
            </a:r>
          </a:p>
          <a:p>
            <a:r>
              <a:rPr lang="en-US" sz="1800" dirty="0" smtClean="0"/>
              <a:t>The Whig Party forme</a:t>
            </a:r>
            <a:r>
              <a:rPr lang="en-US" sz="1800" dirty="0" smtClean="0"/>
              <a:t>d in opposition to Andrew Jackson, who’s arbitrary decision making caused them to refer to the President as King Andrew I. </a:t>
            </a:r>
          </a:p>
          <a:p>
            <a:r>
              <a:rPr lang="en-US" sz="1800" dirty="0" smtClean="0"/>
              <a:t>This political cartoon show the Whigs view of President Andrew Jackson.  NOTE: He has torn up and trampled upon the U.S. Constitution!</a:t>
            </a:r>
            <a:endParaRPr lang="en-US" sz="1800" dirty="0"/>
          </a:p>
        </p:txBody>
      </p:sp>
    </p:spTree>
    <p:extLst>
      <p:ext uri="{BB962C8B-B14F-4D97-AF65-F5344CB8AC3E}">
        <p14:creationId xmlns:p14="http://schemas.microsoft.com/office/powerpoint/2010/main" val="29532456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tariff of abominations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42756" y="1179593"/>
            <a:ext cx="6400026" cy="4751307"/>
          </a:xfrm>
        </p:spPr>
      </p:pic>
      <p:sp>
        <p:nvSpPr>
          <p:cNvPr id="4" name="Text Placeholder 3"/>
          <p:cNvSpPr>
            <a:spLocks noGrp="1"/>
          </p:cNvSpPr>
          <p:nvPr>
            <p:ph type="body" sz="half" idx="2"/>
          </p:nvPr>
        </p:nvSpPr>
        <p:spPr/>
        <p:txBody>
          <a:bodyPr/>
          <a:lstStyle/>
          <a:p>
            <a:r>
              <a:rPr lang="en-US" dirty="0" smtClean="0"/>
              <a:t>The Tariff of Abominations was one of the highest taxes on imports in all American history.  It charge a huge percentage on all importe</a:t>
            </a:r>
            <a:r>
              <a:rPr lang="en-US" dirty="0" smtClean="0"/>
              <a:t>d goods and Southerners hated it. </a:t>
            </a:r>
          </a:p>
          <a:p>
            <a:r>
              <a:rPr lang="en-US" dirty="0" smtClean="0"/>
              <a:t>Remember, in general: </a:t>
            </a:r>
          </a:p>
          <a:p>
            <a:r>
              <a:rPr lang="en-US" dirty="0" smtClean="0"/>
              <a:t>Northerners favored tariffs, because they protected American businesses competing with Europe. </a:t>
            </a:r>
          </a:p>
          <a:p>
            <a:r>
              <a:rPr lang="en-US" dirty="0" smtClean="0"/>
              <a:t>Southerners hated tariffs, because they generally had to PAY the tariff – in the form of increased prices (and the actual tax on imported goods, which they traded their cotton for in European markets.) </a:t>
            </a:r>
            <a:endParaRPr lang="en-US" dirty="0"/>
          </a:p>
        </p:txBody>
      </p:sp>
    </p:spTree>
    <p:extLst>
      <p:ext uri="{BB962C8B-B14F-4D97-AF65-F5344CB8AC3E}">
        <p14:creationId xmlns:p14="http://schemas.microsoft.com/office/powerpoint/2010/main" val="162581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Nullification Crisis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19068" y="471509"/>
            <a:ext cx="4656931" cy="5990826"/>
          </a:xfrm>
        </p:spPr>
      </p:pic>
      <p:sp>
        <p:nvSpPr>
          <p:cNvPr id="4" name="Text Placeholder 3"/>
          <p:cNvSpPr>
            <a:spLocks noGrp="1"/>
          </p:cNvSpPr>
          <p:nvPr>
            <p:ph type="body" sz="half" idx="2"/>
          </p:nvPr>
        </p:nvSpPr>
        <p:spPr>
          <a:xfrm>
            <a:off x="1024128" y="1727199"/>
            <a:ext cx="5173472" cy="4735135"/>
          </a:xfrm>
        </p:spPr>
        <p:txBody>
          <a:bodyPr>
            <a:normAutofit/>
          </a:bodyPr>
          <a:lstStyle/>
          <a:p>
            <a:r>
              <a:rPr lang="en-US" sz="1800" dirty="0" smtClean="0"/>
              <a:t>In 1832, John C. Calhoun registered his objections to the Tariff of Abominations in a ver</a:t>
            </a:r>
            <a:r>
              <a:rPr lang="en-US" sz="1800" dirty="0" smtClean="0"/>
              <a:t>y public way.</a:t>
            </a:r>
          </a:p>
          <a:p>
            <a:r>
              <a:rPr lang="en-US" sz="1800" dirty="0" smtClean="0"/>
              <a:t>Calhoun had been the Vice President under Andrew Jackson when he was elected in 1828.  He hated Jackson’s support for the tariff and – after a very public argument with Jackson – resigned the Presidency in protest. </a:t>
            </a:r>
          </a:p>
          <a:p>
            <a:r>
              <a:rPr lang="en-US" sz="1800" dirty="0" smtClean="0"/>
              <a:t>He then went back to South Carolina, won the governorship and signed the Nullification Act into law.</a:t>
            </a:r>
          </a:p>
          <a:p>
            <a:r>
              <a:rPr lang="en-US" sz="1800" dirty="0" smtClean="0"/>
              <a:t>The Nullification Act basically stated that South Carolina would defy federal law and refuse to pay the taxes under the Tariff of Abominations!</a:t>
            </a:r>
          </a:p>
          <a:p>
            <a:r>
              <a:rPr lang="en-US" sz="1800" dirty="0" smtClean="0"/>
              <a:t>Andrew Jackson was very, very, very P-I-S-S-E-D. </a:t>
            </a:r>
            <a:endParaRPr lang="en-US" sz="1800" dirty="0"/>
          </a:p>
        </p:txBody>
      </p:sp>
    </p:spTree>
    <p:extLst>
      <p:ext uri="{BB962C8B-B14F-4D97-AF65-F5344CB8AC3E}">
        <p14:creationId xmlns:p14="http://schemas.microsoft.com/office/powerpoint/2010/main" val="2422960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sedition act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9232" y="498854"/>
            <a:ext cx="4767810" cy="5691020"/>
          </a:xfrm>
        </p:spPr>
      </p:pic>
      <p:sp>
        <p:nvSpPr>
          <p:cNvPr id="4" name="Text Placeholder 3"/>
          <p:cNvSpPr>
            <a:spLocks noGrp="1"/>
          </p:cNvSpPr>
          <p:nvPr>
            <p:ph type="body" sz="half" idx="2"/>
          </p:nvPr>
        </p:nvSpPr>
        <p:spPr>
          <a:xfrm>
            <a:off x="1024128" y="1854558"/>
            <a:ext cx="4784244" cy="4165242"/>
          </a:xfrm>
        </p:spPr>
        <p:txBody>
          <a:bodyPr>
            <a:normAutofit lnSpcReduction="10000"/>
          </a:bodyPr>
          <a:lstStyle/>
          <a:p>
            <a:r>
              <a:rPr lang="en-US" dirty="0" smtClean="0"/>
              <a:t>During the time of the Quasi War with France, President John Adams signed this measure into law.</a:t>
            </a:r>
          </a:p>
          <a:p>
            <a:endParaRPr lang="en-US" dirty="0"/>
          </a:p>
          <a:p>
            <a:r>
              <a:rPr lang="en-US" dirty="0" smtClean="0"/>
              <a:t>The Sedition Act banned criticism of the government – by individuals or in the press – and arrested individuals who broke the law. </a:t>
            </a:r>
          </a:p>
          <a:p>
            <a:endParaRPr lang="en-US" dirty="0"/>
          </a:p>
          <a:p>
            <a:r>
              <a:rPr lang="en-US" dirty="0" smtClean="0"/>
              <a:t>The law was a clear violation of the First Amendment to the Constitution. </a:t>
            </a:r>
          </a:p>
          <a:p>
            <a:endParaRPr lang="en-US" dirty="0"/>
          </a:p>
          <a:p>
            <a:r>
              <a:rPr lang="en-US" dirty="0" smtClean="0"/>
              <a:t>Along with other rules, the Alien Enemies Act, for example, this law showed the extremes which the US government could go to during times of war to protect national security. </a:t>
            </a:r>
            <a:endParaRPr lang="en-US" dirty="0"/>
          </a:p>
        </p:txBody>
      </p:sp>
    </p:spTree>
    <p:extLst>
      <p:ext uri="{BB962C8B-B14F-4D97-AF65-F5344CB8AC3E}">
        <p14:creationId xmlns:p14="http://schemas.microsoft.com/office/powerpoint/2010/main" val="2281856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Force act</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5000" y="965391"/>
            <a:ext cx="5678488" cy="4898642"/>
          </a:xfrm>
        </p:spPr>
      </p:pic>
      <p:sp>
        <p:nvSpPr>
          <p:cNvPr id="4" name="Text Placeholder 3"/>
          <p:cNvSpPr>
            <a:spLocks noGrp="1"/>
          </p:cNvSpPr>
          <p:nvPr>
            <p:ph type="body" sz="half" idx="2"/>
          </p:nvPr>
        </p:nvSpPr>
        <p:spPr/>
        <p:txBody>
          <a:bodyPr/>
          <a:lstStyle/>
          <a:p>
            <a:r>
              <a:rPr lang="en-US" dirty="0" smtClean="0"/>
              <a:t>Andrew Jackson wanted to deal aggressively with th</a:t>
            </a:r>
            <a:r>
              <a:rPr lang="en-US" dirty="0" smtClean="0"/>
              <a:t>e defiance of the State of South Carolina during the Nullification Crisis.</a:t>
            </a:r>
          </a:p>
          <a:p>
            <a:r>
              <a:rPr lang="en-US" dirty="0" smtClean="0"/>
              <a:t>Harkening back to the days of George Washington, he asked Congress to authorize a Force Act.   The law he sought would allow him to: </a:t>
            </a:r>
          </a:p>
          <a:p>
            <a:pPr marL="342900" indent="-342900">
              <a:buAutoNum type="arabicPeriod"/>
            </a:pPr>
            <a:r>
              <a:rPr lang="en-US" dirty="0" smtClean="0"/>
              <a:t>Raise an army of 30,000 soldiers. </a:t>
            </a:r>
          </a:p>
          <a:p>
            <a:pPr marL="342900" indent="-342900">
              <a:buAutoNum type="arabicPeriod"/>
            </a:pPr>
            <a:r>
              <a:rPr lang="en-US" dirty="0" smtClean="0"/>
              <a:t>Invade South Carolina.</a:t>
            </a:r>
          </a:p>
          <a:p>
            <a:pPr marL="342900" indent="-342900">
              <a:buAutoNum type="arabicPeriod"/>
            </a:pPr>
            <a:r>
              <a:rPr lang="en-US" dirty="0" smtClean="0"/>
              <a:t>Arrest every member of the South Carolina state legislature. </a:t>
            </a:r>
          </a:p>
          <a:p>
            <a:pPr marL="342900" indent="-342900">
              <a:buAutoNum type="arabicPeriod"/>
            </a:pPr>
            <a:r>
              <a:rPr lang="en-US" dirty="0" smtClean="0"/>
              <a:t>Hang John C. Calhoun from a palmetto tree!</a:t>
            </a:r>
          </a:p>
          <a:p>
            <a:endParaRPr lang="en-US" dirty="0"/>
          </a:p>
        </p:txBody>
      </p:sp>
    </p:spTree>
    <p:extLst>
      <p:ext uri="{BB962C8B-B14F-4D97-AF65-F5344CB8AC3E}">
        <p14:creationId xmlns:p14="http://schemas.microsoft.com/office/powerpoint/2010/main" val="4232763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Indian removal act of 1830</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34844" y="1371536"/>
            <a:ext cx="6334942" cy="4648264"/>
          </a:xfrm>
        </p:spPr>
      </p:pic>
      <p:sp>
        <p:nvSpPr>
          <p:cNvPr id="4" name="Text Placeholder 3"/>
          <p:cNvSpPr>
            <a:spLocks noGrp="1"/>
          </p:cNvSpPr>
          <p:nvPr>
            <p:ph type="body" sz="half" idx="2"/>
          </p:nvPr>
        </p:nvSpPr>
        <p:spPr/>
        <p:txBody>
          <a:bodyPr/>
          <a:lstStyle/>
          <a:p>
            <a:r>
              <a:rPr lang="en-US" dirty="0" smtClean="0"/>
              <a:t>This was a federal law passed by the United States Congress which authorized the states to physically remove Native American tribes from their territory.  </a:t>
            </a:r>
            <a:endParaRPr lang="en-US" dirty="0"/>
          </a:p>
          <a:p>
            <a:r>
              <a:rPr lang="en-US" dirty="0" smtClean="0"/>
              <a:t>The law was in complete violation of the treaties which Native Americans had signed with the federal government, and therefore unconstitutional.</a:t>
            </a:r>
          </a:p>
          <a:p>
            <a:r>
              <a:rPr lang="en-US" dirty="0" smtClean="0"/>
              <a:t>The Cherokee Tribe, located in northern Georgia, southeastern Tennessee, and portions in the southwest of North and South Carolina resisted this law by suing the federal government.</a:t>
            </a:r>
            <a:endParaRPr lang="en-US" dirty="0"/>
          </a:p>
        </p:txBody>
      </p:sp>
    </p:spTree>
    <p:extLst>
      <p:ext uri="{BB962C8B-B14F-4D97-AF65-F5344CB8AC3E}">
        <p14:creationId xmlns:p14="http://schemas.microsoft.com/office/powerpoint/2010/main" val="23032627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br>
              <a:rPr lang="en-US" dirty="0" smtClean="0"/>
            </a:br>
            <a:r>
              <a:rPr lang="en-US" i="1" dirty="0" smtClean="0"/>
              <a:t>Worcester V. Georgia </a:t>
            </a:r>
            <a:r>
              <a:rPr lang="en-US" dirty="0" smtClean="0"/>
              <a:t>(1832)</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550660" y="471509"/>
            <a:ext cx="4815840" cy="5966366"/>
          </a:xfrm>
        </p:spPr>
      </p:pic>
      <p:sp>
        <p:nvSpPr>
          <p:cNvPr id="4" name="Text Placeholder 3"/>
          <p:cNvSpPr>
            <a:spLocks noGrp="1"/>
          </p:cNvSpPr>
          <p:nvPr>
            <p:ph type="body" sz="half" idx="2"/>
          </p:nvPr>
        </p:nvSpPr>
        <p:spPr>
          <a:xfrm>
            <a:off x="1024128" y="2208869"/>
            <a:ext cx="5526532" cy="4471331"/>
          </a:xfrm>
        </p:spPr>
        <p:txBody>
          <a:bodyPr>
            <a:normAutofit/>
          </a:bodyPr>
          <a:lstStyle/>
          <a:p>
            <a:r>
              <a:rPr lang="en-US" dirty="0" smtClean="0"/>
              <a:t>This was the Supreme Court case which the Cherokee tribe advanced in order to stay on their lands. </a:t>
            </a:r>
          </a:p>
          <a:p>
            <a:r>
              <a:rPr lang="en-US" dirty="0" smtClean="0"/>
              <a:t>In 1831, a similar case, </a:t>
            </a:r>
            <a:r>
              <a:rPr lang="en-US" i="1" dirty="0" smtClean="0"/>
              <a:t>Cherokee Nation V. Georgia </a:t>
            </a:r>
            <a:r>
              <a:rPr lang="en-US" dirty="0" smtClean="0"/>
              <a:t>had been thrown out by the Supreme Court because the Cherokee were not citizens of the United States and therefore ineligible to bring suit.</a:t>
            </a:r>
          </a:p>
          <a:p>
            <a:r>
              <a:rPr lang="en-US" dirty="0" smtClean="0"/>
              <a:t>Th</a:t>
            </a:r>
            <a:r>
              <a:rPr lang="en-US" dirty="0" smtClean="0"/>
              <a:t>e following year, a missionary named Worcester, who lived with the Cherokee, brought the case to the SCOTUS.  This time, Chief Justice John Marshall ruled that the Cherokee treaty with the federal government must be upheld, and that the Cherokee must be allowed to stay on their land.  </a:t>
            </a:r>
          </a:p>
          <a:p>
            <a:r>
              <a:rPr lang="en-US" dirty="0" smtClean="0"/>
              <a:t>He ordered the federal government to protect the Cherokee tribe from encroachments on their land by the state of Georgia.</a:t>
            </a:r>
          </a:p>
          <a:p>
            <a:r>
              <a:rPr lang="en-US" dirty="0" smtClean="0"/>
              <a:t>Andrew Jackson defiantly stated: “Chief Justice Marshall has made his decision.  Now, let him enforce it!” </a:t>
            </a:r>
            <a:endParaRPr lang="en-US" dirty="0"/>
          </a:p>
        </p:txBody>
      </p:sp>
    </p:spTree>
    <p:extLst>
      <p:ext uri="{BB962C8B-B14F-4D97-AF65-F5344CB8AC3E}">
        <p14:creationId xmlns:p14="http://schemas.microsoft.com/office/powerpoint/2010/main" val="32687869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Trail of tears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05399" y="1858193"/>
            <a:ext cx="6668361" cy="3983807"/>
          </a:xfrm>
        </p:spPr>
      </p:pic>
      <p:sp>
        <p:nvSpPr>
          <p:cNvPr id="4" name="Text Placeholder 3"/>
          <p:cNvSpPr>
            <a:spLocks noGrp="1"/>
          </p:cNvSpPr>
          <p:nvPr>
            <p:ph type="body" sz="half" idx="2"/>
          </p:nvPr>
        </p:nvSpPr>
        <p:spPr>
          <a:xfrm>
            <a:off x="833628" y="1899098"/>
            <a:ext cx="3979672" cy="3942902"/>
          </a:xfrm>
        </p:spPr>
        <p:txBody>
          <a:bodyPr>
            <a:normAutofit lnSpcReduction="10000"/>
          </a:bodyPr>
          <a:lstStyle/>
          <a:p>
            <a:r>
              <a:rPr lang="en-US" dirty="0" smtClean="0"/>
              <a:t>Andrew Jackson refused to uphold the federal law, the treaties with the federal government, and the ruling of Chief Justice John Marshall.</a:t>
            </a:r>
          </a:p>
          <a:p>
            <a:r>
              <a:rPr lang="en-US" dirty="0" smtClean="0"/>
              <a:t>The Cherokee tribe was forced to march from Northern Georgia to the Indian Territory (present day Oklahoma.)  They were dispossessed of all of their land and property.</a:t>
            </a:r>
          </a:p>
          <a:p>
            <a:r>
              <a:rPr lang="en-US" dirty="0" smtClean="0"/>
              <a:t>During the forced march, known today as the Trail of Tears, the Cherokee tribe lost over one quarter of its members.  Close to five thousand members of the 20,000 person tribe died.</a:t>
            </a:r>
          </a:p>
          <a:p>
            <a:r>
              <a:rPr lang="en-US" dirty="0" smtClean="0"/>
              <a:t>Today, this force march is remembered as one of the most tragic events in a long history of genocide against Native American people. </a:t>
            </a:r>
            <a:endParaRPr lang="en-US" dirty="0"/>
          </a:p>
        </p:txBody>
      </p:sp>
    </p:spTree>
    <p:extLst>
      <p:ext uri="{BB962C8B-B14F-4D97-AF65-F5344CB8AC3E}">
        <p14:creationId xmlns:p14="http://schemas.microsoft.com/office/powerpoint/2010/main" val="2029812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Fries rebellion </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60453" y="1693242"/>
            <a:ext cx="6232300" cy="4231039"/>
          </a:xfrm>
        </p:spPr>
      </p:pic>
      <p:sp>
        <p:nvSpPr>
          <p:cNvPr id="4" name="Text Placeholder 3"/>
          <p:cNvSpPr>
            <a:spLocks noGrp="1"/>
          </p:cNvSpPr>
          <p:nvPr>
            <p:ph type="body" sz="half" idx="2"/>
          </p:nvPr>
        </p:nvSpPr>
        <p:spPr/>
        <p:txBody>
          <a:bodyPr>
            <a:normAutofit lnSpcReduction="10000"/>
          </a:bodyPr>
          <a:lstStyle/>
          <a:p>
            <a:r>
              <a:rPr lang="en-US" dirty="0" smtClean="0"/>
              <a:t>This was a taxpayer’s revolt in Pennsylvania during John Adams Presidency. </a:t>
            </a:r>
          </a:p>
          <a:p>
            <a:endParaRPr lang="en-US" dirty="0"/>
          </a:p>
          <a:p>
            <a:r>
              <a:rPr lang="en-US" dirty="0" smtClean="0"/>
              <a:t>George Washington might have handled this differently, but John Adams was no military man.  He send in federal agents who arrested the culprits and a major incident ensued. </a:t>
            </a:r>
          </a:p>
          <a:p>
            <a:endParaRPr lang="en-US" dirty="0"/>
          </a:p>
          <a:p>
            <a:r>
              <a:rPr lang="en-US" dirty="0" smtClean="0"/>
              <a:t>The men were arrested, tried, imprisoned, and sentenced to death for treason.  Eventually, Adams pardoned them, so their lives were spared; however, the message was sent by the federal government: pay your taxes!</a:t>
            </a:r>
            <a:endParaRPr lang="en-US" dirty="0"/>
          </a:p>
        </p:txBody>
      </p:sp>
    </p:spTree>
    <p:extLst>
      <p:ext uri="{BB962C8B-B14F-4D97-AF65-F5344CB8AC3E}">
        <p14:creationId xmlns:p14="http://schemas.microsoft.com/office/powerpoint/2010/main" val="1870391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Two.  Thomas Jefferson</a:t>
            </a:r>
            <a:endParaRPr lang="en-US" dirty="0"/>
          </a:p>
        </p:txBody>
      </p:sp>
      <p:sp>
        <p:nvSpPr>
          <p:cNvPr id="6" name="Text Placeholder 5"/>
          <p:cNvSpPr>
            <a:spLocks noGrp="1"/>
          </p:cNvSpPr>
          <p:nvPr>
            <p:ph type="body" idx="1"/>
          </p:nvPr>
        </p:nvSpPr>
        <p:spPr/>
        <p:txBody>
          <a:bodyPr/>
          <a:lstStyle/>
          <a:p>
            <a:r>
              <a:rPr lang="en-US" dirty="0" smtClean="0"/>
              <a:t>Vocabulary Terms </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87324"/>
            <a:ext cx="3403600" cy="3970867"/>
          </a:xfrm>
          <a:prstGeom prst="rect">
            <a:avLst/>
          </a:prstGeom>
        </p:spPr>
      </p:pic>
    </p:spTree>
    <p:extLst>
      <p:ext uri="{BB962C8B-B14F-4D97-AF65-F5344CB8AC3E}">
        <p14:creationId xmlns:p14="http://schemas.microsoft.com/office/powerpoint/2010/main" val="132341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Virginia and Kentucky Resolutions</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9845" y="1379327"/>
            <a:ext cx="6650752" cy="3772223"/>
          </a:xfrm>
        </p:spPr>
      </p:pic>
      <p:sp>
        <p:nvSpPr>
          <p:cNvPr id="6" name="Text Placeholder 5"/>
          <p:cNvSpPr>
            <a:spLocks noGrp="1"/>
          </p:cNvSpPr>
          <p:nvPr>
            <p:ph type="body" sz="half" idx="2"/>
          </p:nvPr>
        </p:nvSpPr>
        <p:spPr>
          <a:xfrm>
            <a:off x="1024128" y="1983346"/>
            <a:ext cx="4050148" cy="4036454"/>
          </a:xfrm>
        </p:spPr>
        <p:txBody>
          <a:bodyPr>
            <a:normAutofit lnSpcReduction="10000"/>
          </a:bodyPr>
          <a:lstStyle/>
          <a:p>
            <a:r>
              <a:rPr lang="en-US" dirty="0" smtClean="0"/>
              <a:t>After the clearly unconstitutional Sedition Act was passed, Jefferson and James Madison did not know what to do.</a:t>
            </a:r>
            <a:endParaRPr lang="en-US" dirty="0"/>
          </a:p>
          <a:p>
            <a:r>
              <a:rPr lang="en-US" dirty="0" smtClean="0"/>
              <a:t>The principle of Judicial Review by the Supreme Court had not yet been established.  So, Jefferson and Madison wrote these two documents. </a:t>
            </a:r>
          </a:p>
          <a:p>
            <a:r>
              <a:rPr lang="en-US" dirty="0" smtClean="0"/>
              <a:t>In one resolution was the assertion that if any state declared a federal law unconstitutional, they could nullify the law. </a:t>
            </a:r>
          </a:p>
          <a:p>
            <a:r>
              <a:rPr lang="en-US" dirty="0" smtClean="0"/>
              <a:t>The other asserted that whenever a majority of the states declared a law unconstitutional, the law was void.  Both caused a major problem by turning federalism upside down!</a:t>
            </a:r>
            <a:endParaRPr lang="en-US" dirty="0"/>
          </a:p>
        </p:txBody>
      </p:sp>
    </p:spTree>
    <p:extLst>
      <p:ext uri="{BB962C8B-B14F-4D97-AF65-F5344CB8AC3E}">
        <p14:creationId xmlns:p14="http://schemas.microsoft.com/office/powerpoint/2010/main" val="1815898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election of 1800</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4999" y="1263984"/>
            <a:ext cx="6305225" cy="4776207"/>
          </a:xfrm>
        </p:spPr>
      </p:pic>
      <p:sp>
        <p:nvSpPr>
          <p:cNvPr id="4" name="Text Placeholder 3"/>
          <p:cNvSpPr>
            <a:spLocks noGrp="1"/>
          </p:cNvSpPr>
          <p:nvPr>
            <p:ph type="body" sz="half" idx="2"/>
          </p:nvPr>
        </p:nvSpPr>
        <p:spPr/>
        <p:txBody>
          <a:bodyPr/>
          <a:lstStyle/>
          <a:p>
            <a:r>
              <a:rPr lang="en-US" dirty="0" smtClean="0"/>
              <a:t>This was the first peaceful transition of power from one political party to the other in American History. </a:t>
            </a:r>
          </a:p>
          <a:p>
            <a:endParaRPr lang="en-US" dirty="0"/>
          </a:p>
          <a:p>
            <a:r>
              <a:rPr lang="en-US" dirty="0" smtClean="0"/>
              <a:t>John Adams, the Federalist was out. </a:t>
            </a:r>
          </a:p>
          <a:p>
            <a:endParaRPr lang="en-US" dirty="0"/>
          </a:p>
          <a:p>
            <a:r>
              <a:rPr lang="en-US" dirty="0" smtClean="0"/>
              <a:t>Jefferson, the Democratic-Republican was in. </a:t>
            </a:r>
          </a:p>
          <a:p>
            <a:endParaRPr lang="en-US" dirty="0"/>
          </a:p>
          <a:p>
            <a:r>
              <a:rPr lang="en-US" dirty="0" smtClean="0"/>
              <a:t>After Jefferson’s victory, he sought to unify the nation under his leadership.  In his first inaugural address, he stated: “We are all Federalists; we are all Republicans.” </a:t>
            </a:r>
            <a:endParaRPr lang="en-US" dirty="0"/>
          </a:p>
        </p:txBody>
      </p:sp>
    </p:spTree>
    <p:extLst>
      <p:ext uri="{BB962C8B-B14F-4D97-AF65-F5344CB8AC3E}">
        <p14:creationId xmlns:p14="http://schemas.microsoft.com/office/powerpoint/2010/main" val="3403068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Louisiana purchase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341890"/>
            <a:ext cx="5678488" cy="4145644"/>
          </a:xfrm>
        </p:spPr>
      </p:pic>
      <p:sp>
        <p:nvSpPr>
          <p:cNvPr id="4" name="Text Placeholder 3"/>
          <p:cNvSpPr>
            <a:spLocks noGrp="1"/>
          </p:cNvSpPr>
          <p:nvPr>
            <p:ph type="body" sz="half" idx="2"/>
          </p:nvPr>
        </p:nvSpPr>
        <p:spPr/>
        <p:txBody>
          <a:bodyPr/>
          <a:lstStyle/>
          <a:p>
            <a:r>
              <a:rPr lang="en-US" dirty="0" smtClean="0"/>
              <a:t>The President of the United States sent off a delegation hoping to purchase New Orleans and access to the Mississippi River for $2 Million.  Instead, he was given the opportunity to purchase the entire Louisiana Territory for $15 Million. </a:t>
            </a:r>
          </a:p>
          <a:p>
            <a:r>
              <a:rPr lang="en-US" dirty="0" smtClean="0"/>
              <a:t>Despite the fact that he was exceeding his Presidential authority by doing so, Jefferson authorized the Purchase. </a:t>
            </a:r>
          </a:p>
          <a:p>
            <a:r>
              <a:rPr lang="en-US" dirty="0" smtClean="0"/>
              <a:t>After buying Louisiana, the Lewis and Clark Expedition (The Corps of Discovery) explored the entire region, going so far as to make an American claim to the Oregon Country. </a:t>
            </a:r>
            <a:endParaRPr lang="en-US" dirty="0"/>
          </a:p>
        </p:txBody>
      </p:sp>
    </p:spTree>
    <p:extLst>
      <p:ext uri="{BB962C8B-B14F-4D97-AF65-F5344CB8AC3E}">
        <p14:creationId xmlns:p14="http://schemas.microsoft.com/office/powerpoint/2010/main" val="233207759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B4028482-F53A-4442-AB14-9B7A43F44F96}"/>
    </a:ext>
  </a:extLst>
</a:theme>
</file>

<file path=docProps/app.xml><?xml version="1.0" encoding="utf-8"?>
<Properties xmlns="http://schemas.openxmlformats.org/officeDocument/2006/extended-properties" xmlns:vt="http://schemas.openxmlformats.org/officeDocument/2006/docPropsVTypes">
  <Template>Integral</Template>
  <TotalTime>649</TotalTime>
  <Words>3567</Words>
  <Application>Microsoft Office PowerPoint</Application>
  <PresentationFormat>Widescreen</PresentationFormat>
  <Paragraphs>211</Paragraphs>
  <Slides>43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Tw Cen MT</vt:lpstr>
      <vt:lpstr>Tw Cen MT Condensed</vt:lpstr>
      <vt:lpstr>Wingdings 3</vt:lpstr>
      <vt:lpstr>Integral</vt:lpstr>
      <vt:lpstr>Jeffersonian to Jacksonian Democracy, 1797 - 1837</vt:lpstr>
      <vt:lpstr>Section One.  John adams</vt:lpstr>
      <vt:lpstr>The Federalist party</vt:lpstr>
      <vt:lpstr>The sedition act</vt:lpstr>
      <vt:lpstr>Fries rebellion </vt:lpstr>
      <vt:lpstr>Section Two.  Thomas Jefferson</vt:lpstr>
      <vt:lpstr>The Virginia and Kentucky Resolutions</vt:lpstr>
      <vt:lpstr>The election of 1800</vt:lpstr>
      <vt:lpstr>The Louisiana purchase</vt:lpstr>
      <vt:lpstr>The embargo of 1807</vt:lpstr>
      <vt:lpstr>Jefferson’s Views on government, summary</vt:lpstr>
      <vt:lpstr>Jefferson’s view on slavery</vt:lpstr>
      <vt:lpstr>Section Three.  James Madison </vt:lpstr>
      <vt:lpstr>The Father of the Constitution </vt:lpstr>
      <vt:lpstr>The Virginia and Kentucky Resolutions </vt:lpstr>
      <vt:lpstr>War Hawks</vt:lpstr>
      <vt:lpstr>The War of 1812</vt:lpstr>
      <vt:lpstr>The Battles of Washington, D.C. &amp; Fort Mchenry</vt:lpstr>
      <vt:lpstr>The Treaty of GHent</vt:lpstr>
      <vt:lpstr>The Battle of New Orleans</vt:lpstr>
      <vt:lpstr>Section Four.  James Monroe</vt:lpstr>
      <vt:lpstr>The Monroe Doctrine</vt:lpstr>
      <vt:lpstr>The Adams-Onis Treaty of 1819</vt:lpstr>
      <vt:lpstr>The Missouri Compromise</vt:lpstr>
      <vt:lpstr>McCullough V. Maryland</vt:lpstr>
      <vt:lpstr>Gibbons V. Ogden</vt:lpstr>
      <vt:lpstr>Section five.  John quincy adams</vt:lpstr>
      <vt:lpstr>The corrupt bargain of 1824</vt:lpstr>
      <vt:lpstr>The politics of  John Quincy Adams</vt:lpstr>
      <vt:lpstr>The slavery question, according to  john quincy adams</vt:lpstr>
      <vt:lpstr>Section six.  Andrew jackson</vt:lpstr>
      <vt:lpstr>The battle of horseshoe bend</vt:lpstr>
      <vt:lpstr>The Seminole wars</vt:lpstr>
      <vt:lpstr>The corrupt bargain of  – Jackson’s version</vt:lpstr>
      <vt:lpstr>The Spoils System</vt:lpstr>
      <vt:lpstr>The Bank of the United States (B.U.S.)</vt:lpstr>
      <vt:lpstr>Using the Veto power</vt:lpstr>
      <vt:lpstr>The tariff of abominations</vt:lpstr>
      <vt:lpstr>The Nullification Crisis</vt:lpstr>
      <vt:lpstr>The Force act</vt:lpstr>
      <vt:lpstr>The Indian removal act of 1830</vt:lpstr>
      <vt:lpstr>The case of  Worcester V. Georgia (1832)</vt:lpstr>
      <vt:lpstr>The Trail of tears</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Jeffersonian to Jacksonian Democracy, 1797 - 1837</dc:title>
  <dc:creator>Adam Henry</dc:creator>
  <cp:lastModifiedBy>Adam Henry</cp:lastModifiedBy>
  <cp:revision>24</cp:revision>
  <dcterms:created xsi:type="dcterms:W3CDTF">2015-12-03T16:22:41Z</dcterms:created>
  <dcterms:modified xsi:type="dcterms:W3CDTF">2015-12-04T13:04:44Z</dcterms:modified>
</cp:coreProperties>
</file>